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notesMasterIdLst>
    <p:notesMasterId r:id="rId31"/>
  </p:notesMasterIdLst>
  <p:sldIdLst>
    <p:sldId id="256" r:id="rId2"/>
    <p:sldId id="266" r:id="rId3"/>
    <p:sldId id="265" r:id="rId4"/>
    <p:sldId id="286" r:id="rId5"/>
    <p:sldId id="268" r:id="rId6"/>
    <p:sldId id="269" r:id="rId7"/>
    <p:sldId id="285" r:id="rId8"/>
    <p:sldId id="267" r:id="rId9"/>
    <p:sldId id="276" r:id="rId10"/>
    <p:sldId id="277" r:id="rId11"/>
    <p:sldId id="278" r:id="rId12"/>
    <p:sldId id="279" r:id="rId13"/>
    <p:sldId id="270" r:id="rId14"/>
    <p:sldId id="259" r:id="rId15"/>
    <p:sldId id="260" r:id="rId16"/>
    <p:sldId id="261" r:id="rId17"/>
    <p:sldId id="262" r:id="rId18"/>
    <p:sldId id="263" r:id="rId19"/>
    <p:sldId id="264" r:id="rId20"/>
    <p:sldId id="271" r:id="rId21"/>
    <p:sldId id="273" r:id="rId22"/>
    <p:sldId id="274" r:id="rId23"/>
    <p:sldId id="272" r:id="rId24"/>
    <p:sldId id="275"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E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3" autoAdjust="0"/>
    <p:restoredTop sz="95448" autoAdjust="0"/>
  </p:normalViewPr>
  <p:slideViewPr>
    <p:cSldViewPr snapToGrid="0">
      <p:cViewPr varScale="1">
        <p:scale>
          <a:sx n="78" d="100"/>
          <a:sy n="78" d="100"/>
        </p:scale>
        <p:origin x="132" y="378"/>
      </p:cViewPr>
      <p:guideLst/>
    </p:cSldViewPr>
  </p:slideViewPr>
  <p:notesTextViewPr>
    <p:cViewPr>
      <p:scale>
        <a:sx n="1" d="1"/>
        <a:sy n="1" d="1"/>
      </p:scale>
      <p:origin x="0" y="0"/>
    </p:cViewPr>
  </p:notesTextViewPr>
  <p:sorterViewPr>
    <p:cViewPr>
      <p:scale>
        <a:sx n="100" d="100"/>
        <a:sy n="100" d="100"/>
      </p:scale>
      <p:origin x="0" y="-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A8A33-D9A8-43DC-92DE-4A9605574525}" type="datetimeFigureOut">
              <a:rPr lang="en-IN" smtClean="0"/>
              <a:t>03-12-2020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74DC6-24F0-4406-B5F5-95FDE8EA45B7}" type="slidenum">
              <a:rPr lang="en-IN" smtClean="0"/>
              <a:t>‹#›</a:t>
            </a:fld>
            <a:endParaRPr lang="en-IN"/>
          </a:p>
        </p:txBody>
      </p:sp>
    </p:spTree>
    <p:extLst>
      <p:ext uri="{BB962C8B-B14F-4D97-AF65-F5344CB8AC3E}">
        <p14:creationId xmlns:p14="http://schemas.microsoft.com/office/powerpoint/2010/main" val="372325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288899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71C83-0630-452E-BD56-54283A6737E7}" type="datetimeFigureOut">
              <a:rPr lang="en-IN" smtClean="0"/>
              <a:t>03-12-2020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419260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361057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0579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133315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9871C83-0630-452E-BD56-54283A6737E7}" type="datetimeFigureOut">
              <a:rPr lang="en-IN" smtClean="0"/>
              <a:t>03-12-2020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34606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9871C83-0630-452E-BD56-54283A6737E7}" type="datetimeFigureOut">
              <a:rPr lang="en-IN" smtClean="0"/>
              <a:t>03-12-2020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39610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3449077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359359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324347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218123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871C83-0630-452E-BD56-54283A6737E7}" type="datetimeFigureOut">
              <a:rPr lang="en-IN" smtClean="0"/>
              <a:t>03-12-2020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77534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871C83-0630-452E-BD56-54283A6737E7}" type="datetimeFigureOut">
              <a:rPr lang="en-IN" smtClean="0"/>
              <a:t>03-12-2020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115468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24928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88582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9871C83-0630-452E-BD56-54283A6737E7}" type="datetimeFigureOut">
              <a:rPr lang="en-IN" smtClean="0"/>
              <a:t>03-12-2020</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247908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71C83-0630-452E-BD56-54283A6737E7}" type="datetimeFigureOut">
              <a:rPr lang="en-IN" smtClean="0"/>
              <a:t>03-12-2020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FFDC18-6006-4727-BD57-9EED41DB374D}" type="slidenum">
              <a:rPr lang="en-IN" smtClean="0"/>
              <a:t>‹#›</a:t>
            </a:fld>
            <a:endParaRPr lang="en-IN"/>
          </a:p>
        </p:txBody>
      </p:sp>
    </p:spTree>
    <p:extLst>
      <p:ext uri="{BB962C8B-B14F-4D97-AF65-F5344CB8AC3E}">
        <p14:creationId xmlns:p14="http://schemas.microsoft.com/office/powerpoint/2010/main" val="54548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9871C83-0630-452E-BD56-54283A6737E7}" type="datetimeFigureOut">
              <a:rPr lang="en-IN" smtClean="0"/>
              <a:t>03-12-2020</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BFFDC18-6006-4727-BD57-9EED41DB374D}" type="slidenum">
              <a:rPr lang="en-IN" smtClean="0"/>
              <a:t>‹#›</a:t>
            </a:fld>
            <a:endParaRPr lang="en-IN"/>
          </a:p>
        </p:txBody>
      </p:sp>
    </p:spTree>
    <p:extLst>
      <p:ext uri="{BB962C8B-B14F-4D97-AF65-F5344CB8AC3E}">
        <p14:creationId xmlns:p14="http://schemas.microsoft.com/office/powerpoint/2010/main" val="1616062758"/>
      </p:ext>
    </p:extLst>
  </p:cSld>
  <p:clrMap bg1="dk1" tx1="lt1" bg2="dk2"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heatcontrol24@gmail.com" TargetMode="External"/><Relationship Id="rId2" Type="http://schemas.openxmlformats.org/officeDocument/2006/relationships/hyperlink" Target="https://heatcontrol.info/"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F3BE-8863-4DA7-A9BB-1FDEA785B924}"/>
              </a:ext>
            </a:extLst>
          </p:cNvPr>
          <p:cNvSpPr>
            <a:spLocks noGrp="1"/>
          </p:cNvSpPr>
          <p:nvPr>
            <p:ph type="ctrTitle"/>
          </p:nvPr>
        </p:nvSpPr>
        <p:spPr>
          <a:xfrm>
            <a:off x="1196502" y="2162949"/>
            <a:ext cx="9448800" cy="1825096"/>
          </a:xfrm>
        </p:spPr>
        <p:txBody>
          <a:bodyPr vert="horz" lIns="91440" tIns="45720" rIns="91440" bIns="45720" rtlCol="0">
            <a:normAutofit fontScale="90000"/>
          </a:bodyPr>
          <a:lstStyle/>
          <a:p>
            <a:r>
              <a:rPr lang="en-US" sz="5100" b="1" dirty="0">
                <a:solidFill>
                  <a:schemeClr val="bg1"/>
                </a:solidFill>
                <a:latin typeface="Arial" panose="020B0604020202020204" pitchFamily="34" charset="0"/>
                <a:cs typeface="Arial" panose="020B0604020202020204" pitchFamily="34" charset="0"/>
              </a:rPr>
              <a:t>HEAT CONTROL INSTRUMENTS AND SERVICES </a:t>
            </a:r>
          </a:p>
        </p:txBody>
      </p:sp>
      <p:sp>
        <p:nvSpPr>
          <p:cNvPr id="3" name="Subtitle 2">
            <a:extLst>
              <a:ext uri="{FF2B5EF4-FFF2-40B4-BE49-F238E27FC236}">
                <a16:creationId xmlns:a16="http://schemas.microsoft.com/office/drawing/2014/main" id="{FB628CF5-34A4-4CED-B2FD-7BB0E523FD3F}"/>
              </a:ext>
            </a:extLst>
          </p:cNvPr>
          <p:cNvSpPr>
            <a:spLocks noGrp="1"/>
          </p:cNvSpPr>
          <p:nvPr>
            <p:ph type="subTitle" idx="1"/>
          </p:nvPr>
        </p:nvSpPr>
        <p:spPr>
          <a:xfrm>
            <a:off x="1274324" y="4625227"/>
            <a:ext cx="9448800" cy="685800"/>
          </a:xfrm>
        </p:spPr>
        <p:txBody>
          <a:bodyPr vert="horz" lIns="91440" tIns="45720" rIns="91440" bIns="45720" rtlCol="0">
            <a:normAutofit/>
          </a:bodyPr>
          <a:lstStyle/>
          <a:p>
            <a:pPr indent="-2286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0E997A35-F197-4C7C-A43E-6AB4477336CD}"/>
              </a:ext>
            </a:extLst>
          </p:cNvPr>
          <p:cNvPicPr>
            <a:picLocks noChangeAspect="1"/>
          </p:cNvPicPr>
          <p:nvPr/>
        </p:nvPicPr>
        <p:blipFill>
          <a:blip r:embed="rId2"/>
          <a:stretch>
            <a:fillRect/>
          </a:stretch>
        </p:blipFill>
        <p:spPr>
          <a:xfrm>
            <a:off x="5075062" y="975201"/>
            <a:ext cx="1847323" cy="1322922"/>
          </a:xfrm>
          <a:prstGeom prst="rect">
            <a:avLst/>
          </a:prstGeom>
        </p:spPr>
      </p:pic>
    </p:spTree>
    <p:extLst>
      <p:ext uri="{BB962C8B-B14F-4D97-AF65-F5344CB8AC3E}">
        <p14:creationId xmlns:p14="http://schemas.microsoft.com/office/powerpoint/2010/main" val="84238004"/>
      </p:ext>
    </p:extLst>
  </p:cSld>
  <p:clrMapOvr>
    <a:masterClrMapping/>
  </p:clrMapOvr>
  <mc:AlternateContent xmlns:mc="http://schemas.openxmlformats.org/markup-compatibility/2006" xmlns:p14="http://schemas.microsoft.com/office/powerpoint/2010/main">
    <mc:Choice Requires="p14">
      <p:transition spd="med" p14:dur="700" advTm="5894">
        <p:fade/>
      </p:transition>
    </mc:Choice>
    <mc:Fallback xmlns="">
      <p:transition spd="med" advTm="589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Hotspot image">
            <a:extLst>
              <a:ext uri="{FF2B5EF4-FFF2-40B4-BE49-F238E27FC236}">
                <a16:creationId xmlns:a16="http://schemas.microsoft.com/office/drawing/2014/main" id="{1F97E48A-2DEB-42B9-A127-FDAD6BA287DC}"/>
              </a:ext>
            </a:extLst>
          </p:cNvPr>
          <p:cNvPicPr/>
          <p:nvPr/>
        </p:nvPicPr>
        <p:blipFill rotWithShape="1">
          <a:blip r:embed="rId2" cstate="print">
            <a:extLst>
              <a:ext uri="{28A0092B-C50C-407E-A947-70E740481C1C}">
                <a14:useLocalDpi xmlns:a14="http://schemas.microsoft.com/office/drawing/2010/main" val="0"/>
              </a:ext>
            </a:extLst>
          </a:blip>
          <a:srcRect l="711" t="13372" r="238" b="5414"/>
          <a:stretch/>
        </p:blipFill>
        <p:spPr bwMode="auto">
          <a:xfrm>
            <a:off x="198550" y="2787332"/>
            <a:ext cx="5295543" cy="269199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 name="Picture 1" descr="Hotspot image">
            <a:extLst>
              <a:ext uri="{FF2B5EF4-FFF2-40B4-BE49-F238E27FC236}">
                <a16:creationId xmlns:a16="http://schemas.microsoft.com/office/drawing/2014/main" id="{D387C879-3C04-49D2-8485-903ADD01812A}"/>
              </a:ext>
            </a:extLst>
          </p:cNvPr>
          <p:cNvPicPr/>
          <p:nvPr/>
        </p:nvPicPr>
        <p:blipFill rotWithShape="1">
          <a:blip r:embed="rId3" cstate="print">
            <a:extLst>
              <a:ext uri="{28A0092B-C50C-407E-A947-70E740481C1C}">
                <a14:useLocalDpi xmlns:a14="http://schemas.microsoft.com/office/drawing/2010/main" val="0"/>
              </a:ext>
            </a:extLst>
          </a:blip>
          <a:srcRect l="9919" t="8619" r="9589" b="7785"/>
          <a:stretch/>
        </p:blipFill>
        <p:spPr bwMode="auto">
          <a:xfrm>
            <a:off x="6096000" y="2440714"/>
            <a:ext cx="5295543" cy="303861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F6FCB532-BD96-45E2-A3F6-C8F4B30C602B}"/>
              </a:ext>
            </a:extLst>
          </p:cNvPr>
          <p:cNvSpPr/>
          <p:nvPr/>
        </p:nvSpPr>
        <p:spPr>
          <a:xfrm>
            <a:off x="6096000" y="1491286"/>
            <a:ext cx="5721374" cy="307777"/>
          </a:xfrm>
          <a:prstGeom prst="rect">
            <a:avLst/>
          </a:prstGeom>
        </p:spPr>
        <p:txBody>
          <a:bodyPr wrap="none">
            <a:spAutoFit/>
          </a:bodyPr>
          <a:lstStyle/>
          <a:p>
            <a:r>
              <a:rPr lang="en-IN" sz="1400" b="1" dirty="0">
                <a:solidFill>
                  <a:schemeClr val="bg1"/>
                </a:solidFill>
                <a:latin typeface="Arial" panose="020B0604020202020204" pitchFamily="34" charset="0"/>
                <a:cs typeface="Arial" panose="020B0604020202020204" pitchFamily="34" charset="0"/>
              </a:rPr>
              <a:t>DENER CNC SERVO HYBRID PRESS BRAKE MODEL:DD-H22030</a:t>
            </a:r>
          </a:p>
        </p:txBody>
      </p:sp>
      <p:sp>
        <p:nvSpPr>
          <p:cNvPr id="5" name="Rectangle 4">
            <a:extLst>
              <a:ext uri="{FF2B5EF4-FFF2-40B4-BE49-F238E27FC236}">
                <a16:creationId xmlns:a16="http://schemas.microsoft.com/office/drawing/2014/main" id="{3A4488D4-36E1-41AB-A97A-AF1ED8A7EAA0}"/>
              </a:ext>
            </a:extLst>
          </p:cNvPr>
          <p:cNvSpPr/>
          <p:nvPr/>
        </p:nvSpPr>
        <p:spPr>
          <a:xfrm>
            <a:off x="0" y="1491285"/>
            <a:ext cx="5868914" cy="307777"/>
          </a:xfrm>
          <a:prstGeom prst="rect">
            <a:avLst/>
          </a:prstGeom>
        </p:spPr>
        <p:txBody>
          <a:bodyPr wrap="none">
            <a:spAutoFit/>
          </a:bodyPr>
          <a:lstStyle/>
          <a:p>
            <a:r>
              <a:rPr lang="en-IN" sz="1400" b="1" dirty="0">
                <a:solidFill>
                  <a:schemeClr val="bg1"/>
                </a:solidFill>
                <a:latin typeface="Arial" panose="020B0604020202020204" pitchFamily="34" charset="0"/>
                <a:cs typeface="Arial" panose="020B0604020202020204" pitchFamily="34" charset="0"/>
              </a:rPr>
              <a:t>DENER CNC GUILLOTINE SHEARING MACHINE MODEL:DM-HVM1</a:t>
            </a:r>
          </a:p>
        </p:txBody>
      </p:sp>
      <p:pic>
        <p:nvPicPr>
          <p:cNvPr id="7" name="Picture 2">
            <a:extLst>
              <a:ext uri="{FF2B5EF4-FFF2-40B4-BE49-F238E27FC236}">
                <a16:creationId xmlns:a16="http://schemas.microsoft.com/office/drawing/2014/main" id="{A2009DBC-7CFE-4BCC-B4F6-60E9E45C4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8699" y="52664"/>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857553"/>
      </p:ext>
    </p:extLst>
  </p:cSld>
  <p:clrMapOvr>
    <a:masterClrMapping/>
  </p:clrMapOvr>
  <mc:AlternateContent xmlns:mc="http://schemas.openxmlformats.org/markup-compatibility/2006" xmlns:p14="http://schemas.microsoft.com/office/powerpoint/2010/main">
    <mc:Choice Requires="p14">
      <p:transition spd="slow" p14:dur="2000" advTm="6136"/>
    </mc:Choice>
    <mc:Fallback xmlns="">
      <p:transition spd="slow" advTm="61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1AE4DED-A3B8-4752-8467-C7E2F9554FA0}"/>
              </a:ext>
            </a:extLst>
          </p:cNvPr>
          <p:cNvPicPr/>
          <p:nvPr/>
        </p:nvPicPr>
        <p:blipFill rotWithShape="1">
          <a:blip r:embed="rId2">
            <a:extLst>
              <a:ext uri="{28A0092B-C50C-407E-A947-70E740481C1C}">
                <a14:useLocalDpi xmlns:a14="http://schemas.microsoft.com/office/drawing/2010/main" val="0"/>
              </a:ext>
            </a:extLst>
          </a:blip>
          <a:srcRect l="11445" t="22515" r="11820" b="22889"/>
          <a:stretch/>
        </p:blipFill>
        <p:spPr bwMode="auto">
          <a:xfrm>
            <a:off x="641180" y="1155683"/>
            <a:ext cx="6410084" cy="4560693"/>
          </a:xfrm>
          <a:prstGeom prst="rect">
            <a:avLst/>
          </a:prstGeom>
          <a:extLst>
            <a:ext uri="{53640926-AAD7-44D8-BBD7-CCE9431645EC}">
              <a14:shadowObscured xmlns:a14="http://schemas.microsoft.com/office/drawing/2010/main"/>
            </a:ext>
          </a:extLst>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madarg-100">
            <a:extLst>
              <a:ext uri="{FF2B5EF4-FFF2-40B4-BE49-F238E27FC236}">
                <a16:creationId xmlns:a16="http://schemas.microsoft.com/office/drawing/2014/main" id="{FB8D405C-82E8-42D9-8F70-E514E88497E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8333943" y="643467"/>
            <a:ext cx="2578805" cy="2475653"/>
          </a:xfrm>
          <a:prstGeom prst="rect">
            <a:avLst/>
          </a:prstGeom>
        </p:spPr>
      </p:pic>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E7F022-A692-4DB8-BC78-C4E489BE4D19}"/>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305142" y="3748194"/>
            <a:ext cx="2636406" cy="2471631"/>
          </a:xfrm>
          <a:prstGeom prst="rect">
            <a:avLst/>
          </a:prstGeom>
        </p:spPr>
      </p:pic>
      <p:pic>
        <p:nvPicPr>
          <p:cNvPr id="22" name="Picture 2">
            <a:extLst>
              <a:ext uri="{FF2B5EF4-FFF2-40B4-BE49-F238E27FC236}">
                <a16:creationId xmlns:a16="http://schemas.microsoft.com/office/drawing/2014/main" id="{99943FB4-F83D-46DA-96FD-15F3C2669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0733" y="4000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144581"/>
      </p:ext>
    </p:extLst>
  </p:cSld>
  <p:clrMapOvr>
    <a:masterClrMapping/>
  </p:clrMapOvr>
  <mc:AlternateContent xmlns:mc="http://schemas.openxmlformats.org/markup-compatibility/2006" xmlns:p14="http://schemas.microsoft.com/office/powerpoint/2010/main">
    <mc:Choice Requires="p14">
      <p:transition spd="slow" p14:dur="2000" advTm="6511"/>
    </mc:Choice>
    <mc:Fallback xmlns="">
      <p:transition spd="slow" advTm="65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CB6B2DB-05AE-4F33-8990-47B4A38A4C0E}"/>
              </a:ext>
            </a:extLst>
          </p:cNvPr>
          <p:cNvPicPr/>
          <p:nvPr/>
        </p:nvPicPr>
        <p:blipFill rotWithShape="1">
          <a:blip r:embed="rId2" cstate="print">
            <a:extLst>
              <a:ext uri="{28A0092B-C50C-407E-A947-70E740481C1C}">
                <a14:useLocalDpi xmlns:a14="http://schemas.microsoft.com/office/drawing/2010/main" val="0"/>
              </a:ext>
            </a:extLst>
          </a:blip>
          <a:srcRect t="3325" r="-2" b="-2"/>
          <a:stretch/>
        </p:blipFill>
        <p:spPr bwMode="auto">
          <a:xfrm>
            <a:off x="321730" y="321732"/>
            <a:ext cx="5674897" cy="3017405"/>
          </a:xfrm>
          <a:prstGeom prst="rect">
            <a:avLst/>
          </a:prstGeom>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F53960A7-47BB-4C93-8EB2-DDC070D4AA5B}"/>
              </a:ext>
            </a:extLst>
          </p:cNvPr>
          <p:cNvPicPr/>
          <p:nvPr/>
        </p:nvPicPr>
        <p:blipFill rotWithShape="1">
          <a:blip r:embed="rId3" cstate="print">
            <a:extLst>
              <a:ext uri="{28A0092B-C50C-407E-A947-70E740481C1C}">
                <a14:useLocalDpi xmlns:a14="http://schemas.microsoft.com/office/drawing/2010/main" val="0"/>
              </a:ext>
            </a:extLst>
          </a:blip>
          <a:srcRect t="10613" r="-2" b="-2"/>
          <a:stretch/>
        </p:blipFill>
        <p:spPr bwMode="auto">
          <a:xfrm>
            <a:off x="321730" y="3510853"/>
            <a:ext cx="5674897" cy="2789954"/>
          </a:xfrm>
          <a:prstGeom prst="rect">
            <a:avLst/>
          </a:prstGeom>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1FEB78B1-8000-4845-B777-02C5B653FA50}"/>
              </a:ext>
            </a:extLst>
          </p:cNvPr>
          <p:cNvPicPr/>
          <p:nvPr/>
        </p:nvPicPr>
        <p:blipFill rotWithShape="1">
          <a:blip r:embed="rId4">
            <a:extLst>
              <a:ext uri="{28A0092B-C50C-407E-A947-70E740481C1C}">
                <a14:useLocalDpi xmlns:a14="http://schemas.microsoft.com/office/drawing/2010/main" val="0"/>
              </a:ext>
            </a:extLst>
          </a:blip>
          <a:srcRect l="18195" r="19400" b="-1"/>
          <a:stretch/>
        </p:blipFill>
        <p:spPr bwMode="auto">
          <a:xfrm>
            <a:off x="6195373" y="321733"/>
            <a:ext cx="5674897" cy="5979074"/>
          </a:xfrm>
          <a:prstGeom prst="rect">
            <a:avLst/>
          </a:prstGeom>
          <a:extLst>
            <a:ext uri="{53640926-AAD7-44D8-BBD7-CCE9431645EC}">
              <a14:shadowObscured xmlns:a14="http://schemas.microsoft.com/office/drawing/2010/main"/>
            </a:ext>
          </a:extLst>
        </p:spPr>
      </p:pic>
      <p:pic>
        <p:nvPicPr>
          <p:cNvPr id="10" name="Picture 2">
            <a:extLst>
              <a:ext uri="{FF2B5EF4-FFF2-40B4-BE49-F238E27FC236}">
                <a16:creationId xmlns:a16="http://schemas.microsoft.com/office/drawing/2014/main" id="{0FEDD8AB-CBC2-4709-A728-C3D0DC7D0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8611"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744598"/>
      </p:ext>
    </p:extLst>
  </p:cSld>
  <p:clrMapOvr>
    <a:masterClrMapping/>
  </p:clrMapOvr>
  <mc:AlternateContent xmlns:mc="http://schemas.openxmlformats.org/markup-compatibility/2006" xmlns:p14="http://schemas.microsoft.com/office/powerpoint/2010/main">
    <mc:Choice Requires="p14">
      <p:transition spd="slow" p14:dur="2000" advTm="6399"/>
    </mc:Choice>
    <mc:Fallback xmlns="">
      <p:transition spd="slow" advTm="63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8">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8701B5D-CBEE-4041-8233-A5679F6A9719}"/>
              </a:ext>
            </a:extLst>
          </p:cNvPr>
          <p:cNvPicPr/>
          <p:nvPr/>
        </p:nvPicPr>
        <p:blipFill rotWithShape="1">
          <a:blip r:embed="rId2"/>
          <a:srcRect l="5711" r="5356"/>
          <a:stretch/>
        </p:blipFill>
        <p:spPr bwMode="auto">
          <a:xfrm>
            <a:off x="1" y="10"/>
            <a:ext cx="6099048" cy="3428990"/>
          </a:xfrm>
          <a:prstGeom prst="rect">
            <a:avLst/>
          </a:prstGeom>
          <a:noFill/>
        </p:spPr>
      </p:pic>
      <p:pic>
        <p:nvPicPr>
          <p:cNvPr id="7" name="Picture 6">
            <a:extLst>
              <a:ext uri="{FF2B5EF4-FFF2-40B4-BE49-F238E27FC236}">
                <a16:creationId xmlns:a16="http://schemas.microsoft.com/office/drawing/2014/main" id="{ECEED06C-EA11-4199-B76C-D63E3214622C}"/>
              </a:ext>
            </a:extLst>
          </p:cNvPr>
          <p:cNvPicPr/>
          <p:nvPr/>
        </p:nvPicPr>
        <p:blipFill rotWithShape="1">
          <a:blip r:embed="rId3"/>
          <a:srcRect l="8508" r="2559"/>
          <a:stretch/>
        </p:blipFill>
        <p:spPr bwMode="auto">
          <a:xfrm>
            <a:off x="6092952" y="10"/>
            <a:ext cx="6099048" cy="3428990"/>
          </a:xfrm>
          <a:prstGeom prst="rect">
            <a:avLst/>
          </a:prstGeom>
          <a:noFill/>
        </p:spPr>
      </p:pic>
      <p:pic>
        <p:nvPicPr>
          <p:cNvPr id="5" name="Picture 4">
            <a:extLst>
              <a:ext uri="{FF2B5EF4-FFF2-40B4-BE49-F238E27FC236}">
                <a16:creationId xmlns:a16="http://schemas.microsoft.com/office/drawing/2014/main" id="{5181D280-A30E-4968-854F-BF7072F3FC6D}"/>
              </a:ext>
            </a:extLst>
          </p:cNvPr>
          <p:cNvPicPr/>
          <p:nvPr/>
        </p:nvPicPr>
        <p:blipFill rotWithShape="1">
          <a:blip r:embed="rId4"/>
          <a:srcRect l="11067"/>
          <a:stretch/>
        </p:blipFill>
        <p:spPr bwMode="auto">
          <a:xfrm>
            <a:off x="1" y="3429000"/>
            <a:ext cx="6099048" cy="3429000"/>
          </a:xfrm>
          <a:prstGeom prst="rect">
            <a:avLst/>
          </a:prstGeom>
          <a:noFill/>
        </p:spPr>
      </p:pic>
      <p:pic>
        <p:nvPicPr>
          <p:cNvPr id="4" name="Picture 3">
            <a:extLst>
              <a:ext uri="{FF2B5EF4-FFF2-40B4-BE49-F238E27FC236}">
                <a16:creationId xmlns:a16="http://schemas.microsoft.com/office/drawing/2014/main" id="{82BBEEE6-95D9-4389-A7E4-9E471E95BAC8}"/>
              </a:ext>
            </a:extLst>
          </p:cNvPr>
          <p:cNvPicPr/>
          <p:nvPr/>
        </p:nvPicPr>
        <p:blipFill rotWithShape="1">
          <a:blip r:embed="rId5"/>
          <a:srcRect l="2765" r="8302"/>
          <a:stretch/>
        </p:blipFill>
        <p:spPr bwMode="auto">
          <a:xfrm>
            <a:off x="6092952" y="3429000"/>
            <a:ext cx="6099048" cy="3429000"/>
          </a:xfrm>
          <a:prstGeom prst="rect">
            <a:avLst/>
          </a:prstGeom>
          <a:noFill/>
        </p:spPr>
      </p:pic>
      <p:pic>
        <p:nvPicPr>
          <p:cNvPr id="3" name="Picture 2">
            <a:extLst>
              <a:ext uri="{FF2B5EF4-FFF2-40B4-BE49-F238E27FC236}">
                <a16:creationId xmlns:a16="http://schemas.microsoft.com/office/drawing/2014/main" id="{49BCC1E9-98BA-4AD8-976F-14C3F2CAB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1155"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921514"/>
      </p:ext>
    </p:extLst>
  </p:cSld>
  <p:clrMapOvr>
    <a:masterClrMapping/>
  </p:clrMapOvr>
  <mc:AlternateContent xmlns:mc="http://schemas.openxmlformats.org/markup-compatibility/2006" xmlns:p14="http://schemas.microsoft.com/office/powerpoint/2010/main">
    <mc:Choice Requires="p14">
      <p:transition spd="slow" p14:dur="2000" advTm="5863"/>
    </mc:Choice>
    <mc:Fallback xmlns="">
      <p:transition spd="slow" advTm="586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7DF59-4A41-4CA5-8612-121669125327}"/>
              </a:ext>
            </a:extLst>
          </p:cNvPr>
          <p:cNvSpPr/>
          <p:nvPr/>
        </p:nvSpPr>
        <p:spPr>
          <a:xfrm>
            <a:off x="0" y="1360516"/>
            <a:ext cx="3125164" cy="461665"/>
          </a:xfrm>
          <a:prstGeom prst="rect">
            <a:avLst/>
          </a:prstGeom>
        </p:spPr>
        <p:txBody>
          <a:bodyPr wrap="square">
            <a:spAutoFit/>
          </a:bodyPr>
          <a:lstStyle/>
          <a:p>
            <a:r>
              <a:rPr lang="en-US" sz="2400" b="1" dirty="0">
                <a:solidFill>
                  <a:schemeClr val="accent1"/>
                </a:solidFill>
                <a:latin typeface="Calibri" panose="020F0502020204030204" pitchFamily="34" charset="0"/>
                <a:ea typeface="Times New Roman" panose="02020603050405020304" pitchFamily="18" charset="0"/>
              </a:rPr>
              <a:t>HOT AIR OVEN</a:t>
            </a:r>
            <a:endParaRPr lang="en-IN" sz="2400" dirty="0">
              <a:solidFill>
                <a:schemeClr val="accent1"/>
              </a:solidFill>
            </a:endParaRPr>
          </a:p>
        </p:txBody>
      </p:sp>
      <p:graphicFrame>
        <p:nvGraphicFramePr>
          <p:cNvPr id="9" name="Table 8">
            <a:extLst>
              <a:ext uri="{FF2B5EF4-FFF2-40B4-BE49-F238E27FC236}">
                <a16:creationId xmlns:a16="http://schemas.microsoft.com/office/drawing/2014/main" id="{F1BF49CA-C7F8-4328-A8E6-4984B94FEADB}"/>
              </a:ext>
            </a:extLst>
          </p:cNvPr>
          <p:cNvGraphicFramePr>
            <a:graphicFrameLocks noGrp="1"/>
          </p:cNvGraphicFramePr>
          <p:nvPr>
            <p:extLst>
              <p:ext uri="{D42A27DB-BD31-4B8C-83A1-F6EECF244321}">
                <p14:modId xmlns:p14="http://schemas.microsoft.com/office/powerpoint/2010/main" val="3668823486"/>
              </p:ext>
            </p:extLst>
          </p:nvPr>
        </p:nvGraphicFramePr>
        <p:xfrm>
          <a:off x="2467779" y="1218659"/>
          <a:ext cx="9173891" cy="3127741"/>
        </p:xfrm>
        <a:graphic>
          <a:graphicData uri="http://schemas.openxmlformats.org/drawingml/2006/table">
            <a:tbl>
              <a:tblPr firstRow="1" firstCol="1" bandRow="1">
                <a:tableStyleId>{5C22544A-7EE6-4342-B048-85BDC9FD1C3A}</a:tableStyleId>
              </a:tblPr>
              <a:tblGrid>
                <a:gridCol w="1695385">
                  <a:extLst>
                    <a:ext uri="{9D8B030D-6E8A-4147-A177-3AD203B41FA5}">
                      <a16:colId xmlns:a16="http://schemas.microsoft.com/office/drawing/2014/main" val="970516345"/>
                    </a:ext>
                  </a:extLst>
                </a:gridCol>
                <a:gridCol w="7478506">
                  <a:extLst>
                    <a:ext uri="{9D8B030D-6E8A-4147-A177-3AD203B41FA5}">
                      <a16:colId xmlns:a16="http://schemas.microsoft.com/office/drawing/2014/main" val="4198040502"/>
                    </a:ext>
                  </a:extLst>
                </a:gridCol>
              </a:tblGrid>
              <a:tr h="267151">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TECHNICAL  SPECIFICATION</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1379879373"/>
                  </a:ext>
                </a:extLst>
              </a:tr>
              <a:tr h="13357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Chamber Design</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Double walled</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985489464"/>
                  </a:ext>
                </a:extLst>
              </a:tr>
              <a:tr h="13357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Inner Chamber</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Inner chamber made of stainless steel 304 Grade  OR  stainless steel 316 Grade</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192597824"/>
                  </a:ext>
                </a:extLst>
              </a:tr>
              <a:tr h="276401">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Outer Chamber</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Outer chamber made of mild steel finished with powder coated OR stainless steel 304 Grade</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497329895"/>
                  </a:ext>
                </a:extLst>
              </a:tr>
              <a:tr h="419226">
                <a:tc>
                  <a:txBody>
                    <a:bodyPr/>
                    <a:lstStyle/>
                    <a:p>
                      <a:pPr>
                        <a:lnSpc>
                          <a:spcPct val="115000"/>
                        </a:lnSpc>
                        <a:spcAft>
                          <a:spcPts val="0"/>
                        </a:spcAft>
                      </a:pPr>
                      <a:r>
                        <a:rPr lang="en-US" sz="800" dirty="0" err="1">
                          <a:effectLst/>
                          <a:latin typeface="Arial" panose="020B0604020202020204" pitchFamily="34" charset="0"/>
                          <a:cs typeface="Arial" panose="020B0604020202020204" pitchFamily="34" charset="0"/>
                        </a:rPr>
                        <a:t>Insulationa</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Insulation between inner and outer chamber is filled with high grade glass wool with a gap of 75mm thickness, to withstand maximum Temperature 200° C [Depending upon Temperature]. </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949148182"/>
                  </a:ext>
                </a:extLst>
              </a:tr>
              <a:tr h="276401">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Air Circulation Fan Motor</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The motorized forced air circulation is provided at the back to maintain uniform temperature inside the chamber</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50928199"/>
                  </a:ext>
                </a:extLst>
              </a:tr>
              <a:tr h="13357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Heaters</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Air Heaters are made of high grade Kanthal wires of suitable wattage.</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848289472"/>
                  </a:ext>
                </a:extLst>
              </a:tr>
              <a:tr h="276401">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Gasket</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An asbestos rope or Neoprene/ Silicon rubber (optional) gasket is provided for the door to avoid air leakage and temperature loss from Instrument.</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599214439"/>
                  </a:ext>
                </a:extLst>
              </a:tr>
              <a:tr h="13357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Trays</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Perforated removable stainless-steel trays at the fixed distance.</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77794595"/>
                  </a:ext>
                </a:extLst>
              </a:tr>
              <a:tr h="13357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Range</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5 °C above ambient to 200°C.</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048941180"/>
                  </a:ext>
                </a:extLst>
              </a:tr>
              <a:tr h="276401">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Temperature Controller</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Microprocessor based PID temperature controller with dual display (Process value and set value), low and high limit setting with Cr Al thermocouple and Timer control (optional).</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2564518"/>
                  </a:ext>
                </a:extLst>
              </a:tr>
              <a:tr h="133576">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Temperature Resolution</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0.1°C</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624702035"/>
                  </a:ext>
                </a:extLst>
              </a:tr>
              <a:tr h="13357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Accuracy</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 1°C.</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676507578"/>
                  </a:ext>
                </a:extLst>
              </a:tr>
              <a:tr h="133576">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Temperature Accuracy</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 2°C.</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422651007"/>
                  </a:ext>
                </a:extLst>
              </a:tr>
              <a:tr h="13357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Uniformity</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 3°C.</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576201263"/>
                  </a:ext>
                </a:extLst>
              </a:tr>
              <a:tr h="13357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Power Supply</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230 Volts Single Phase 50Hz, AC supply.</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26228945"/>
                  </a:ext>
                </a:extLst>
              </a:tr>
            </a:tbl>
          </a:graphicData>
        </a:graphic>
      </p:graphicFrame>
      <p:graphicFrame>
        <p:nvGraphicFramePr>
          <p:cNvPr id="10" name="Table 9">
            <a:extLst>
              <a:ext uri="{FF2B5EF4-FFF2-40B4-BE49-F238E27FC236}">
                <a16:creationId xmlns:a16="http://schemas.microsoft.com/office/drawing/2014/main" id="{3BD9F152-5000-48F8-B724-5788AA8B89C5}"/>
              </a:ext>
            </a:extLst>
          </p:cNvPr>
          <p:cNvGraphicFramePr>
            <a:graphicFrameLocks noGrp="1"/>
          </p:cNvGraphicFramePr>
          <p:nvPr>
            <p:extLst>
              <p:ext uri="{D42A27DB-BD31-4B8C-83A1-F6EECF244321}">
                <p14:modId xmlns:p14="http://schemas.microsoft.com/office/powerpoint/2010/main" val="3813175822"/>
              </p:ext>
            </p:extLst>
          </p:nvPr>
        </p:nvGraphicFramePr>
        <p:xfrm>
          <a:off x="2467779" y="4791618"/>
          <a:ext cx="9173890" cy="1620266"/>
        </p:xfrm>
        <a:graphic>
          <a:graphicData uri="http://schemas.openxmlformats.org/drawingml/2006/table">
            <a:tbl>
              <a:tblPr firstRow="1" firstCol="1" bandRow="1">
                <a:tableStyleId>{5C22544A-7EE6-4342-B048-85BDC9FD1C3A}</a:tableStyleId>
              </a:tblPr>
              <a:tblGrid>
                <a:gridCol w="526558">
                  <a:extLst>
                    <a:ext uri="{9D8B030D-6E8A-4147-A177-3AD203B41FA5}">
                      <a16:colId xmlns:a16="http://schemas.microsoft.com/office/drawing/2014/main" val="2851607957"/>
                    </a:ext>
                  </a:extLst>
                </a:gridCol>
                <a:gridCol w="715044">
                  <a:extLst>
                    <a:ext uri="{9D8B030D-6E8A-4147-A177-3AD203B41FA5}">
                      <a16:colId xmlns:a16="http://schemas.microsoft.com/office/drawing/2014/main" val="1162179903"/>
                    </a:ext>
                  </a:extLst>
                </a:gridCol>
                <a:gridCol w="1912764">
                  <a:extLst>
                    <a:ext uri="{9D8B030D-6E8A-4147-A177-3AD203B41FA5}">
                      <a16:colId xmlns:a16="http://schemas.microsoft.com/office/drawing/2014/main" val="3319578152"/>
                    </a:ext>
                  </a:extLst>
                </a:gridCol>
                <a:gridCol w="2154104">
                  <a:extLst>
                    <a:ext uri="{9D8B030D-6E8A-4147-A177-3AD203B41FA5}">
                      <a16:colId xmlns:a16="http://schemas.microsoft.com/office/drawing/2014/main" val="1076745266"/>
                    </a:ext>
                  </a:extLst>
                </a:gridCol>
                <a:gridCol w="2064349">
                  <a:extLst>
                    <a:ext uri="{9D8B030D-6E8A-4147-A177-3AD203B41FA5}">
                      <a16:colId xmlns:a16="http://schemas.microsoft.com/office/drawing/2014/main" val="2116363329"/>
                    </a:ext>
                  </a:extLst>
                </a:gridCol>
                <a:gridCol w="1003254">
                  <a:extLst>
                    <a:ext uri="{9D8B030D-6E8A-4147-A177-3AD203B41FA5}">
                      <a16:colId xmlns:a16="http://schemas.microsoft.com/office/drawing/2014/main" val="2298837337"/>
                    </a:ext>
                  </a:extLst>
                </a:gridCol>
                <a:gridCol w="797817">
                  <a:extLst>
                    <a:ext uri="{9D8B030D-6E8A-4147-A177-3AD203B41FA5}">
                      <a16:colId xmlns:a16="http://schemas.microsoft.com/office/drawing/2014/main" val="3126095462"/>
                    </a:ext>
                  </a:extLst>
                </a:gridCol>
              </a:tblGrid>
              <a:tr h="324485">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 </a:t>
                      </a:r>
                      <a:endParaRPr lang="en-IN" sz="11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SL. NO</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Liters</a:t>
                      </a:r>
                      <a:endParaRPr lang="en-IN" sz="11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Cap</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Model No</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Inner chamber size</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 WXDXH] cm</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 </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Outer chamber size</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 WXDXH] cm</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Power</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in</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[watts]</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No.</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of</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Trays</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22557101"/>
                  </a:ext>
                </a:extLst>
              </a:tr>
              <a:tr h="190500">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1</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5</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HAO-7</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17.5 x 17.5x17.5</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38.5 x 60 x 57.5</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750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66027670"/>
                  </a:ext>
                </a:extLst>
              </a:tr>
              <a:tr h="190500">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2</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42</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HAO-14</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35X 35 X 35</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56  x  76  x  75</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1200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2</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40676656"/>
                  </a:ext>
                </a:extLst>
              </a:tr>
              <a:tr h="190500">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3</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HAO-18</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45X 45 X 45</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66  x  86  x  84</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1500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3</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28571911"/>
                  </a:ext>
                </a:extLst>
              </a:tr>
              <a:tr h="228600">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120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HAO-18/24</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45X 45 X 60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66  x  86  x  100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1750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3</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40581157"/>
                  </a:ext>
                </a:extLst>
              </a:tr>
              <a:tr h="190500">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5</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210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HAO-24</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60X 60 X 60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81  x 101  x  100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2000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3</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51212357"/>
                  </a:ext>
                </a:extLst>
              </a:tr>
              <a:tr h="220980">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320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HAO-24/36</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60X 60 X 90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81x102.5x130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3000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3</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04763502"/>
                  </a:ext>
                </a:extLst>
              </a:tr>
            </a:tbl>
          </a:graphicData>
        </a:graphic>
      </p:graphicFrame>
      <p:sp>
        <p:nvSpPr>
          <p:cNvPr id="11" name="Rectangle 10">
            <a:extLst>
              <a:ext uri="{FF2B5EF4-FFF2-40B4-BE49-F238E27FC236}">
                <a16:creationId xmlns:a16="http://schemas.microsoft.com/office/drawing/2014/main" id="{658F5F51-9688-4329-96A6-B3D38BB65F70}"/>
              </a:ext>
            </a:extLst>
          </p:cNvPr>
          <p:cNvSpPr/>
          <p:nvPr/>
        </p:nvSpPr>
        <p:spPr>
          <a:xfrm>
            <a:off x="2375839" y="4346400"/>
            <a:ext cx="3247697" cy="392159"/>
          </a:xfrm>
          <a:prstGeom prst="rect">
            <a:avLst/>
          </a:prstGeom>
        </p:spPr>
        <p:txBody>
          <a:bodyPr wrap="square">
            <a:spAutoFit/>
          </a:bodyPr>
          <a:lstStyle/>
          <a:p>
            <a:pPr>
              <a:lnSpc>
                <a:spcPct val="115000"/>
              </a:lnSpc>
            </a:pPr>
            <a:r>
              <a:rPr lang="en-US" b="1" dirty="0">
                <a:solidFill>
                  <a:schemeClr val="accent1"/>
                </a:solidFill>
                <a:latin typeface="Calibri" panose="020F0502020204030204" pitchFamily="34" charset="0"/>
                <a:cs typeface="Tunga" panose="020B0502040204020203" pitchFamily="34" charset="0"/>
              </a:rPr>
              <a:t>Standard Size</a:t>
            </a:r>
            <a:endParaRPr lang="en-IN" b="1" dirty="0">
              <a:solidFill>
                <a:schemeClr val="accent1"/>
              </a:solidFill>
              <a:latin typeface="Calibri" panose="020F0502020204030204" pitchFamily="34" charset="0"/>
              <a:cs typeface="Tunga" panose="020B0502040204020203" pitchFamily="34" charset="0"/>
            </a:endParaRPr>
          </a:p>
        </p:txBody>
      </p:sp>
      <p:pic>
        <p:nvPicPr>
          <p:cNvPr id="8" name="Picture 7">
            <a:extLst>
              <a:ext uri="{FF2B5EF4-FFF2-40B4-BE49-F238E27FC236}">
                <a16:creationId xmlns:a16="http://schemas.microsoft.com/office/drawing/2014/main" id="{B3FAD58D-2E42-46F8-879A-233CA043A4E9}"/>
              </a:ext>
            </a:extLst>
          </p:cNvPr>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1901422"/>
            <a:ext cx="2234255" cy="4672537"/>
          </a:xfrm>
          <a:prstGeom prst="rect">
            <a:avLst/>
          </a:prstGeom>
          <a:noFill/>
          <a:ln w="9525">
            <a:noFill/>
            <a:miter lim="800000"/>
            <a:headEnd/>
            <a:tailEnd/>
          </a:ln>
        </p:spPr>
      </p:pic>
      <p:pic>
        <p:nvPicPr>
          <p:cNvPr id="12" name="Picture 2">
            <a:extLst>
              <a:ext uri="{FF2B5EF4-FFF2-40B4-BE49-F238E27FC236}">
                <a16:creationId xmlns:a16="http://schemas.microsoft.com/office/drawing/2014/main" id="{F305E713-9BAD-41C3-BBF4-EE47920AA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4349" y="432939"/>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76904"/>
      </p:ext>
    </p:extLst>
  </p:cSld>
  <p:clrMapOvr>
    <a:masterClrMapping/>
  </p:clrMapOvr>
  <mc:AlternateContent xmlns:mc="http://schemas.openxmlformats.org/markup-compatibility/2006" xmlns:p14="http://schemas.microsoft.com/office/powerpoint/2010/main">
    <mc:Choice Requires="p14">
      <p:transition spd="slow" p14:dur="2000" advTm="6574"/>
    </mc:Choice>
    <mc:Fallback xmlns="">
      <p:transition spd="slow" advTm="657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59953D-4E1F-4AAF-A032-80B42539CC66}"/>
              </a:ext>
            </a:extLst>
          </p:cNvPr>
          <p:cNvSpPr/>
          <p:nvPr/>
        </p:nvSpPr>
        <p:spPr>
          <a:xfrm>
            <a:off x="129821" y="0"/>
            <a:ext cx="5129481" cy="461665"/>
          </a:xfrm>
          <a:prstGeom prst="rect">
            <a:avLst/>
          </a:prstGeom>
        </p:spPr>
        <p:txBody>
          <a:bodyPr wrap="square">
            <a:spAutoFit/>
          </a:bodyPr>
          <a:lstStyle/>
          <a:p>
            <a:r>
              <a:rPr lang="en-US" sz="2400" b="1" dirty="0">
                <a:solidFill>
                  <a:schemeClr val="accent1"/>
                </a:solidFill>
                <a:latin typeface="Calibri" panose="020F0502020204030204" pitchFamily="34" charset="0"/>
              </a:rPr>
              <a:t>HOT AIR OVEN DUCTED AIRFLOW TYPE</a:t>
            </a:r>
            <a:endParaRPr lang="en-IN" sz="2400" b="1" dirty="0">
              <a:solidFill>
                <a:schemeClr val="accent1"/>
              </a:solidFill>
              <a:latin typeface="Calibri" panose="020F0502020204030204" pitchFamily="34" charset="0"/>
            </a:endParaRPr>
          </a:p>
        </p:txBody>
      </p:sp>
      <p:graphicFrame>
        <p:nvGraphicFramePr>
          <p:cNvPr id="4" name="Table 3">
            <a:extLst>
              <a:ext uri="{FF2B5EF4-FFF2-40B4-BE49-F238E27FC236}">
                <a16:creationId xmlns:a16="http://schemas.microsoft.com/office/drawing/2014/main" id="{399D58C8-5E18-4A7A-B24F-BDFDD02333CE}"/>
              </a:ext>
            </a:extLst>
          </p:cNvPr>
          <p:cNvGraphicFramePr>
            <a:graphicFrameLocks noGrp="1"/>
          </p:cNvGraphicFramePr>
          <p:nvPr>
            <p:extLst>
              <p:ext uri="{D42A27DB-BD31-4B8C-83A1-F6EECF244321}">
                <p14:modId xmlns:p14="http://schemas.microsoft.com/office/powerpoint/2010/main" val="3489223370"/>
              </p:ext>
            </p:extLst>
          </p:nvPr>
        </p:nvGraphicFramePr>
        <p:xfrm>
          <a:off x="2357610" y="453830"/>
          <a:ext cx="9237759" cy="3160912"/>
        </p:xfrm>
        <a:graphic>
          <a:graphicData uri="http://schemas.openxmlformats.org/drawingml/2006/table">
            <a:tbl>
              <a:tblPr firstRow="1" firstCol="1" bandRow="1">
                <a:tableStyleId>{5C22544A-7EE6-4342-B048-85BDC9FD1C3A}</a:tableStyleId>
              </a:tblPr>
              <a:tblGrid>
                <a:gridCol w="1705803">
                  <a:extLst>
                    <a:ext uri="{9D8B030D-6E8A-4147-A177-3AD203B41FA5}">
                      <a16:colId xmlns:a16="http://schemas.microsoft.com/office/drawing/2014/main" val="3967952953"/>
                    </a:ext>
                  </a:extLst>
                </a:gridCol>
                <a:gridCol w="7531956">
                  <a:extLst>
                    <a:ext uri="{9D8B030D-6E8A-4147-A177-3AD203B41FA5}">
                      <a16:colId xmlns:a16="http://schemas.microsoft.com/office/drawing/2014/main" val="4165860894"/>
                    </a:ext>
                  </a:extLst>
                </a:gridCol>
              </a:tblGrid>
              <a:tr h="400537">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TECHNICAL  SPECIFICATION</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3389951939"/>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Chamber Design</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Triple Walled, ducted air type Three chamber body.</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782235137"/>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Inner Chamber</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Inner and Inner  most chamber made of stainless steel 304 Grade OR stainless steel 316 Grade</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4104088815"/>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Outer Chamber</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Outer chamber made of mild steel finished with powder coated OR stainless steel 304 Grade</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763179886"/>
                  </a:ext>
                </a:extLst>
              </a:tr>
              <a:tr h="312317">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Insulation</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Insulation between inner and outer chamber is filled with high grade glass wool with a gap of 75mm thickness, to withstand maximum Temperature 200° C. [Depending upon Temperature].</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266810545"/>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Air Circulation Fan Motor</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The motorized forced air circulation is provided at the Top to maintain uniform temperature inside the chamber</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4003926952"/>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Heaters</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Air Heaters are made of high grade Kanthal wires of suitable wattage.</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270280117"/>
                  </a:ext>
                </a:extLst>
              </a:tr>
              <a:tr h="312317">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Gasket</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An asbestos rope or Neoprene/ Silicon rubber (optional) gasket is provided for the door to avoid air leakage and temperature loss from Instrument.</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423397937"/>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Trays</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Three perforated removable stainless-steel trays at the fixed distance.</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066168499"/>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Temperature Range</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5 °C above ambient to 200°C.</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540950043"/>
                  </a:ext>
                </a:extLst>
              </a:tr>
              <a:tr h="312317">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Temperature Controller</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Microprocessor based PID temperature controller with dual display (Process value and set value), low and high limit setting with Cr Al thermocouple and Timer control (optional).</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145124928"/>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Temperature Resolution</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0.1°C</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002382889"/>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Temperature Accuracy</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 1°C.</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912510512"/>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Temperature Uniformity</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 3°C.</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786463145"/>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Power Supply</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230 Volts Single Phase 50Hz, AC supply.</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745695216"/>
                  </a:ext>
                </a:extLst>
              </a:tr>
              <a:tr h="150933">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Power Supply</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nSpc>
                          <a:spcPct val="115000"/>
                        </a:lnSpc>
                        <a:spcAft>
                          <a:spcPts val="0"/>
                        </a:spcAft>
                      </a:pPr>
                      <a:r>
                        <a:rPr lang="en-US" sz="920" dirty="0">
                          <a:effectLst/>
                          <a:latin typeface="Calibri" panose="020F0502020204030204" pitchFamily="34" charset="0"/>
                          <a:cs typeface="Calibri" panose="020F0502020204030204" pitchFamily="34" charset="0"/>
                        </a:rPr>
                        <a:t>440 Volts Three Phase 50Hz, AC supply.</a:t>
                      </a:r>
                      <a:endParaRPr lang="en-IN" sz="92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3330523224"/>
                  </a:ext>
                </a:extLst>
              </a:tr>
            </a:tbl>
          </a:graphicData>
        </a:graphic>
      </p:graphicFrame>
      <p:sp>
        <p:nvSpPr>
          <p:cNvPr id="5" name="Rectangle 4">
            <a:extLst>
              <a:ext uri="{FF2B5EF4-FFF2-40B4-BE49-F238E27FC236}">
                <a16:creationId xmlns:a16="http://schemas.microsoft.com/office/drawing/2014/main" id="{5E6815E9-C39D-4907-A369-D6226C275338}"/>
              </a:ext>
            </a:extLst>
          </p:cNvPr>
          <p:cNvSpPr/>
          <p:nvPr/>
        </p:nvSpPr>
        <p:spPr>
          <a:xfrm>
            <a:off x="2257949" y="3505704"/>
            <a:ext cx="1973252" cy="392159"/>
          </a:xfrm>
          <a:prstGeom prst="rect">
            <a:avLst/>
          </a:prstGeom>
        </p:spPr>
        <p:txBody>
          <a:bodyPr wrap="square">
            <a:spAutoFit/>
          </a:bodyPr>
          <a:lstStyle/>
          <a:p>
            <a:pPr>
              <a:lnSpc>
                <a:spcPct val="115000"/>
              </a:lnSpc>
              <a:spcAft>
                <a:spcPts val="0"/>
              </a:spcAft>
            </a:pPr>
            <a:r>
              <a:rPr lang="en-US" b="1" dirty="0">
                <a:solidFill>
                  <a:schemeClr val="accent1"/>
                </a:solidFill>
                <a:latin typeface="Calibri" panose="020F0502020204030204" pitchFamily="34" charset="0"/>
                <a:cs typeface="Tunga" panose="020B0502040204020203" pitchFamily="34" charset="0"/>
              </a:rPr>
              <a:t>Standard Size</a:t>
            </a:r>
            <a:endParaRPr lang="en-IN" b="1" dirty="0">
              <a:solidFill>
                <a:schemeClr val="accent1"/>
              </a:solidFill>
              <a:latin typeface="Calibri" panose="020F0502020204030204" pitchFamily="34" charset="0"/>
              <a:cs typeface="Tunga" panose="020B0502040204020203" pitchFamily="34" charset="0"/>
            </a:endParaRPr>
          </a:p>
        </p:txBody>
      </p:sp>
      <p:graphicFrame>
        <p:nvGraphicFramePr>
          <p:cNvPr id="6" name="Table 5">
            <a:extLst>
              <a:ext uri="{FF2B5EF4-FFF2-40B4-BE49-F238E27FC236}">
                <a16:creationId xmlns:a16="http://schemas.microsoft.com/office/drawing/2014/main" id="{C89129ED-1924-4CF6-9BA1-A279FCA10BC8}"/>
              </a:ext>
            </a:extLst>
          </p:cNvPr>
          <p:cNvGraphicFramePr>
            <a:graphicFrameLocks noGrp="1"/>
          </p:cNvGraphicFramePr>
          <p:nvPr>
            <p:extLst>
              <p:ext uri="{D42A27DB-BD31-4B8C-83A1-F6EECF244321}">
                <p14:modId xmlns:p14="http://schemas.microsoft.com/office/powerpoint/2010/main" val="3493022978"/>
              </p:ext>
            </p:extLst>
          </p:nvPr>
        </p:nvGraphicFramePr>
        <p:xfrm>
          <a:off x="2357610" y="3826118"/>
          <a:ext cx="9237758" cy="1699361"/>
        </p:xfrm>
        <a:graphic>
          <a:graphicData uri="http://schemas.openxmlformats.org/drawingml/2006/table">
            <a:tbl>
              <a:tblPr firstRow="1" firstCol="1" bandRow="1">
                <a:tableStyleId>{5C22544A-7EE6-4342-B048-85BDC9FD1C3A}</a:tableStyleId>
              </a:tblPr>
              <a:tblGrid>
                <a:gridCol w="548725">
                  <a:extLst>
                    <a:ext uri="{9D8B030D-6E8A-4147-A177-3AD203B41FA5}">
                      <a16:colId xmlns:a16="http://schemas.microsoft.com/office/drawing/2014/main" val="261059153"/>
                    </a:ext>
                  </a:extLst>
                </a:gridCol>
                <a:gridCol w="748836">
                  <a:extLst>
                    <a:ext uri="{9D8B030D-6E8A-4147-A177-3AD203B41FA5}">
                      <a16:colId xmlns:a16="http://schemas.microsoft.com/office/drawing/2014/main" val="1502924597"/>
                    </a:ext>
                  </a:extLst>
                </a:gridCol>
                <a:gridCol w="2059037">
                  <a:extLst>
                    <a:ext uri="{9D8B030D-6E8A-4147-A177-3AD203B41FA5}">
                      <a16:colId xmlns:a16="http://schemas.microsoft.com/office/drawing/2014/main" val="3428393259"/>
                    </a:ext>
                  </a:extLst>
                </a:gridCol>
                <a:gridCol w="2102220">
                  <a:extLst>
                    <a:ext uri="{9D8B030D-6E8A-4147-A177-3AD203B41FA5}">
                      <a16:colId xmlns:a16="http://schemas.microsoft.com/office/drawing/2014/main" val="2751340876"/>
                    </a:ext>
                  </a:extLst>
                </a:gridCol>
                <a:gridCol w="2200168">
                  <a:extLst>
                    <a:ext uri="{9D8B030D-6E8A-4147-A177-3AD203B41FA5}">
                      <a16:colId xmlns:a16="http://schemas.microsoft.com/office/drawing/2014/main" val="2352145791"/>
                    </a:ext>
                  </a:extLst>
                </a:gridCol>
                <a:gridCol w="1578772">
                  <a:extLst>
                    <a:ext uri="{9D8B030D-6E8A-4147-A177-3AD203B41FA5}">
                      <a16:colId xmlns:a16="http://schemas.microsoft.com/office/drawing/2014/main" val="4218556356"/>
                    </a:ext>
                  </a:extLst>
                </a:gridCol>
              </a:tblGrid>
              <a:tr h="247183">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SL.</a:t>
                      </a:r>
                      <a:endParaRPr lang="en-IN" sz="11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NO</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Liters</a:t>
                      </a:r>
                      <a:endParaRPr lang="en-IN" sz="11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Cap</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Model No</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Inner chamber size</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 WXDXH] cm</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Outer chamber size</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 WXDXH] cm</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Power</a:t>
                      </a:r>
                      <a:endParaRPr lang="en-IN" sz="11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in[watts]</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18983003"/>
                  </a:ext>
                </a:extLst>
              </a:tr>
              <a:tr h="15898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HAO-D-18</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45x 45 x 45</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77 x 70 x 95</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1500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31578034"/>
                  </a:ext>
                </a:extLst>
              </a:tr>
              <a:tr h="15898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2</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120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HAO-D-18/24</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45X 45 X 60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77 x 70 x 110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1750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927464634"/>
                  </a:ext>
                </a:extLst>
              </a:tr>
              <a:tr h="15898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3</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210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HAO-D-24</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60x 60 x 60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92 x 85 x 110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2000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028179897"/>
                  </a:ext>
                </a:extLst>
              </a:tr>
              <a:tr h="15898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320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HAO-D-24/36</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60x 60 x 90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92 x 85 x 140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3000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455263808"/>
                  </a:ext>
                </a:extLst>
              </a:tr>
              <a:tr h="15898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5</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430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HAO-D-24/48</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60x 60 x 120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92 x 85 x 170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3500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049119628"/>
                  </a:ext>
                </a:extLst>
              </a:tr>
              <a:tr h="15898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500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HAO-D-30/36</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75x 75 x 90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107 x 100 x 140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4000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652087040"/>
                  </a:ext>
                </a:extLst>
              </a:tr>
              <a:tr h="15898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7</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650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HAO-D-36/24/48</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90 x 60x 120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122 x 85 x 170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4500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543511439"/>
                  </a:ext>
                </a:extLst>
              </a:tr>
              <a:tr h="15898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8</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730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HAO-D-36/</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90x 90 x 90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122 x 115 x 140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5000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95213651"/>
                  </a:ext>
                </a:extLst>
              </a:tr>
              <a:tr h="15898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9</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970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HAO-D-36/48</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90x 90 x 120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122 x 115 x 170</a:t>
                      </a:r>
                      <a:endParaRPr lang="en-IN"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6000</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62180383"/>
                  </a:ext>
                </a:extLst>
              </a:tr>
            </a:tbl>
          </a:graphicData>
        </a:graphic>
      </p:graphicFrame>
      <p:pic>
        <p:nvPicPr>
          <p:cNvPr id="8" name="Picture 7">
            <a:extLst>
              <a:ext uri="{FF2B5EF4-FFF2-40B4-BE49-F238E27FC236}">
                <a16:creationId xmlns:a16="http://schemas.microsoft.com/office/drawing/2014/main" id="{69CD9BB9-1B95-43ED-B803-2FC47CD906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381"/>
            <a:ext cx="2257949" cy="4787901"/>
          </a:xfrm>
          <a:prstGeom prst="rect">
            <a:avLst/>
          </a:prstGeom>
          <a:noFill/>
          <a:ln>
            <a:noFill/>
          </a:ln>
        </p:spPr>
      </p:pic>
      <p:pic>
        <p:nvPicPr>
          <p:cNvPr id="9" name="Picture 2">
            <a:extLst>
              <a:ext uri="{FF2B5EF4-FFF2-40B4-BE49-F238E27FC236}">
                <a16:creationId xmlns:a16="http://schemas.microsoft.com/office/drawing/2014/main" id="{174659E8-8FCB-416A-B6D3-2FB0DACD4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525"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372453"/>
      </p:ext>
    </p:extLst>
  </p:cSld>
  <p:clrMapOvr>
    <a:masterClrMapping/>
  </p:clrMapOvr>
  <mc:AlternateContent xmlns:mc="http://schemas.openxmlformats.org/markup-compatibility/2006" xmlns:p14="http://schemas.microsoft.com/office/powerpoint/2010/main">
    <mc:Choice Requires="p14">
      <p:transition spd="slow" p14:dur="2000" advTm="6849"/>
    </mc:Choice>
    <mc:Fallback xmlns="">
      <p:transition spd="slow" advTm="684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827B9D-3EA3-4B75-9734-994D91A3E036}"/>
              </a:ext>
            </a:extLst>
          </p:cNvPr>
          <p:cNvSpPr/>
          <p:nvPr/>
        </p:nvSpPr>
        <p:spPr>
          <a:xfrm>
            <a:off x="70241" y="150979"/>
            <a:ext cx="4131900" cy="461665"/>
          </a:xfrm>
          <a:prstGeom prst="rect">
            <a:avLst/>
          </a:prstGeom>
        </p:spPr>
        <p:txBody>
          <a:bodyPr wrap="none">
            <a:spAutoFit/>
          </a:bodyPr>
          <a:lstStyle/>
          <a:p>
            <a:r>
              <a:rPr lang="en-US" sz="2400" b="1" dirty="0">
                <a:solidFill>
                  <a:schemeClr val="accent1"/>
                </a:solidFill>
                <a:latin typeface="Calibri" panose="020F0502020204030204" pitchFamily="34" charset="0"/>
              </a:rPr>
              <a:t>BACTERIOLOGICAL INCUBATOR</a:t>
            </a:r>
            <a:endParaRPr lang="en-IN" sz="2400" b="1" dirty="0">
              <a:solidFill>
                <a:schemeClr val="accent1"/>
              </a:solidFill>
              <a:latin typeface="Calibri" panose="020F0502020204030204" pitchFamily="34" charset="0"/>
            </a:endParaRPr>
          </a:p>
        </p:txBody>
      </p:sp>
      <p:pic>
        <p:nvPicPr>
          <p:cNvPr id="3" name="Picture 2">
            <a:extLst>
              <a:ext uri="{FF2B5EF4-FFF2-40B4-BE49-F238E27FC236}">
                <a16:creationId xmlns:a16="http://schemas.microsoft.com/office/drawing/2014/main" id="{5EEF17A5-30B2-43CF-93A1-FFA597B26B9E}"/>
              </a:ext>
            </a:extLst>
          </p:cNvPr>
          <p:cNvPicPr/>
          <p:nvPr/>
        </p:nvPicPr>
        <p:blipFill>
          <a:blip r:embed="rId2" cstate="print">
            <a:lum bright="40000" contrast="40000"/>
          </a:blip>
          <a:srcRect r="-6672" b="-23"/>
          <a:stretch>
            <a:fillRect/>
          </a:stretch>
        </p:blipFill>
        <p:spPr bwMode="auto">
          <a:xfrm>
            <a:off x="70241" y="711355"/>
            <a:ext cx="2776521" cy="4543691"/>
          </a:xfrm>
          <a:prstGeom prst="rect">
            <a:avLst/>
          </a:prstGeom>
          <a:noFill/>
          <a:ln w="9525">
            <a:noFill/>
            <a:miter lim="800000"/>
            <a:headEnd/>
            <a:tailEnd/>
          </a:ln>
        </p:spPr>
      </p:pic>
      <p:graphicFrame>
        <p:nvGraphicFramePr>
          <p:cNvPr id="4" name="Table 3">
            <a:extLst>
              <a:ext uri="{FF2B5EF4-FFF2-40B4-BE49-F238E27FC236}">
                <a16:creationId xmlns:a16="http://schemas.microsoft.com/office/drawing/2014/main" id="{C83A2622-C8E2-4847-87DE-596C4762A64E}"/>
              </a:ext>
            </a:extLst>
          </p:cNvPr>
          <p:cNvGraphicFramePr>
            <a:graphicFrameLocks noGrp="1"/>
          </p:cNvGraphicFramePr>
          <p:nvPr>
            <p:extLst>
              <p:ext uri="{D42A27DB-BD31-4B8C-83A1-F6EECF244321}">
                <p14:modId xmlns:p14="http://schemas.microsoft.com/office/powerpoint/2010/main" val="1916158869"/>
              </p:ext>
            </p:extLst>
          </p:nvPr>
        </p:nvGraphicFramePr>
        <p:xfrm>
          <a:off x="2765234" y="517793"/>
          <a:ext cx="8925952" cy="3302895"/>
        </p:xfrm>
        <a:graphic>
          <a:graphicData uri="http://schemas.openxmlformats.org/drawingml/2006/table">
            <a:tbl>
              <a:tblPr firstRow="1" firstCol="1" bandRow="1">
                <a:tableStyleId>{5C22544A-7EE6-4342-B048-85BDC9FD1C3A}</a:tableStyleId>
              </a:tblPr>
              <a:tblGrid>
                <a:gridCol w="1908622">
                  <a:extLst>
                    <a:ext uri="{9D8B030D-6E8A-4147-A177-3AD203B41FA5}">
                      <a16:colId xmlns:a16="http://schemas.microsoft.com/office/drawing/2014/main" val="1680396808"/>
                    </a:ext>
                  </a:extLst>
                </a:gridCol>
                <a:gridCol w="7017330">
                  <a:extLst>
                    <a:ext uri="{9D8B030D-6E8A-4147-A177-3AD203B41FA5}">
                      <a16:colId xmlns:a16="http://schemas.microsoft.com/office/drawing/2014/main" val="1026565842"/>
                    </a:ext>
                  </a:extLst>
                </a:gridCol>
              </a:tblGrid>
              <a:tr h="156279">
                <a:tc gridSpan="2">
                  <a:txBody>
                    <a:bodyPr/>
                    <a:lstStyle/>
                    <a:p>
                      <a:pPr algn="ctr">
                        <a:lnSpc>
                          <a:spcPct val="115000"/>
                        </a:lnSpc>
                        <a:spcAft>
                          <a:spcPts val="0"/>
                        </a:spcAft>
                      </a:pPr>
                      <a:r>
                        <a:rPr lang="en-US" sz="1000" dirty="0">
                          <a:effectLst/>
                          <a:latin typeface="Arial" panose="020B0604020202020204" pitchFamily="34" charset="0"/>
                          <a:cs typeface="Arial" panose="020B0604020202020204" pitchFamily="34" charset="0"/>
                        </a:rPr>
                        <a:t>                                            TECHNICAL  SPECIFICATION</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1742760880"/>
                  </a:ext>
                </a:extLst>
              </a:tr>
              <a:tr h="156430">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Chamber Design</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Double walled</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867705690"/>
                  </a:ext>
                </a:extLst>
              </a:tr>
              <a:tr h="156430">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Inner Chamber</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Inner chamber made of stainless steel 304 Grade OR stainless steel 316 Grade</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467206372"/>
                  </a:ext>
                </a:extLst>
              </a:tr>
              <a:tr h="156430">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Outer Chamber</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Outer chamber made of mild steel and finished with powder coated. OR stainless steel 304 Grade</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516502391"/>
                  </a:ext>
                </a:extLst>
              </a:tr>
              <a:tr h="323694">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Insulation</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Insulation between inner and outer chamber is filled with high grade glass wool with a gap of 65mm thickness, to withstand maximum Temperature 60° C</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763227793"/>
                  </a:ext>
                </a:extLst>
              </a:tr>
              <a:tr h="323694">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Air Circulation Fan Motor</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The motorized forced air circulation is provided at the back to maintain uniform temperature inside the chamber</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13495240"/>
                  </a:ext>
                </a:extLst>
              </a:tr>
              <a:tr h="156430">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Heaters</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Tubular air heater are made of high grade Kanthal wires of suitable wattage.</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105071407"/>
                  </a:ext>
                </a:extLst>
              </a:tr>
              <a:tr h="156430">
                <a:tc>
                  <a:txBody>
                    <a:bodyPr/>
                    <a:lstStyle/>
                    <a:p>
                      <a:pPr>
                        <a:lnSpc>
                          <a:spcPct val="115000"/>
                        </a:lnSpc>
                        <a:spcAft>
                          <a:spcPts val="0"/>
                        </a:spcAft>
                      </a:pPr>
                      <a:r>
                        <a:rPr lang="en-US" sz="1000">
                          <a:effectLst/>
                          <a:latin typeface="Calibri" panose="020F0502020204030204" pitchFamily="34" charset="0"/>
                          <a:cs typeface="Calibri" panose="020F0502020204030204" pitchFamily="34" charset="0"/>
                        </a:rPr>
                        <a:t>Inner Glass Door</a:t>
                      </a:r>
                      <a:endParaRPr lang="en-IN" sz="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Inner  full- length glass door is provided to view the samples without disturbing the temperature</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997141483"/>
                  </a:ext>
                </a:extLst>
              </a:tr>
              <a:tr h="323694">
                <a:tc>
                  <a:txBody>
                    <a:bodyPr/>
                    <a:lstStyle/>
                    <a:p>
                      <a:pPr>
                        <a:lnSpc>
                          <a:spcPct val="115000"/>
                        </a:lnSpc>
                        <a:spcAft>
                          <a:spcPts val="0"/>
                        </a:spcAft>
                      </a:pPr>
                      <a:r>
                        <a:rPr lang="en-US" sz="1000">
                          <a:effectLst/>
                          <a:latin typeface="Calibri" panose="020F0502020204030204" pitchFamily="34" charset="0"/>
                          <a:cs typeface="Calibri" panose="020F0502020204030204" pitchFamily="34" charset="0"/>
                        </a:rPr>
                        <a:t>Gasket</a:t>
                      </a:r>
                      <a:endParaRPr lang="en-IN" sz="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Rubber gasket and latch is provided for the door is provided for the door to avoid air leakage and temperature loss from Instrument.</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16160645"/>
                  </a:ext>
                </a:extLst>
              </a:tr>
              <a:tr h="156430">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Trays</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Three perforated removable stainless-steel trays at the fixed distance.</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602766254"/>
                  </a:ext>
                </a:extLst>
              </a:tr>
              <a:tr h="156430">
                <a:tc>
                  <a:txBody>
                    <a:bodyPr/>
                    <a:lstStyle/>
                    <a:p>
                      <a:pPr>
                        <a:lnSpc>
                          <a:spcPct val="115000"/>
                        </a:lnSpc>
                        <a:spcAft>
                          <a:spcPts val="0"/>
                        </a:spcAft>
                      </a:pPr>
                      <a:r>
                        <a:rPr lang="en-US" sz="1000">
                          <a:effectLst/>
                          <a:latin typeface="Calibri" panose="020F0502020204030204" pitchFamily="34" charset="0"/>
                          <a:cs typeface="Calibri" panose="020F0502020204030204" pitchFamily="34" charset="0"/>
                        </a:rPr>
                        <a:t>Temperature Range</a:t>
                      </a:r>
                      <a:endParaRPr lang="en-IN" sz="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5 °C above ambient to 65°C</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145025393"/>
                  </a:ext>
                </a:extLst>
              </a:tr>
              <a:tr h="323694">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Temperature Controller</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Microprocessor based PID temperature controller with dual display (Process value and set value), low and high limit setting with PT100 sensor and Timer control (optional).</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607342454"/>
                  </a:ext>
                </a:extLst>
              </a:tr>
              <a:tr h="156430">
                <a:tc>
                  <a:txBody>
                    <a:bodyPr/>
                    <a:lstStyle/>
                    <a:p>
                      <a:pPr>
                        <a:lnSpc>
                          <a:spcPct val="115000"/>
                        </a:lnSpc>
                        <a:spcAft>
                          <a:spcPts val="0"/>
                        </a:spcAft>
                      </a:pPr>
                      <a:r>
                        <a:rPr lang="en-US" sz="1000">
                          <a:effectLst/>
                          <a:latin typeface="Calibri" panose="020F0502020204030204" pitchFamily="34" charset="0"/>
                          <a:cs typeface="Calibri" panose="020F0502020204030204" pitchFamily="34" charset="0"/>
                        </a:rPr>
                        <a:t>Temperature Resolution</a:t>
                      </a:r>
                      <a:endParaRPr lang="en-IN" sz="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0.1°C</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192258339"/>
                  </a:ext>
                </a:extLst>
              </a:tr>
              <a:tr h="156430">
                <a:tc>
                  <a:txBody>
                    <a:bodyPr/>
                    <a:lstStyle/>
                    <a:p>
                      <a:pPr>
                        <a:lnSpc>
                          <a:spcPct val="115000"/>
                        </a:lnSpc>
                        <a:spcAft>
                          <a:spcPts val="0"/>
                        </a:spcAft>
                      </a:pPr>
                      <a:r>
                        <a:rPr lang="en-US" sz="1000">
                          <a:effectLst/>
                          <a:latin typeface="Calibri" panose="020F0502020204030204" pitchFamily="34" charset="0"/>
                          <a:cs typeface="Calibri" panose="020F0502020204030204" pitchFamily="34" charset="0"/>
                        </a:rPr>
                        <a:t>Temperature Accuracy</a:t>
                      </a:r>
                      <a:endParaRPr lang="en-IN" sz="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 1°C.</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118379054"/>
                  </a:ext>
                </a:extLst>
              </a:tr>
              <a:tr h="156430">
                <a:tc>
                  <a:txBody>
                    <a:bodyPr/>
                    <a:lstStyle/>
                    <a:p>
                      <a:pPr>
                        <a:lnSpc>
                          <a:spcPct val="115000"/>
                        </a:lnSpc>
                        <a:spcAft>
                          <a:spcPts val="0"/>
                        </a:spcAft>
                      </a:pPr>
                      <a:r>
                        <a:rPr lang="en-US" sz="1000">
                          <a:effectLst/>
                          <a:latin typeface="Calibri" panose="020F0502020204030204" pitchFamily="34" charset="0"/>
                          <a:cs typeface="Calibri" panose="020F0502020204030204" pitchFamily="34" charset="0"/>
                        </a:rPr>
                        <a:t>Temperature Uniformity</a:t>
                      </a:r>
                      <a:endParaRPr lang="en-IN" sz="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 3°C.</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9372098"/>
                  </a:ext>
                </a:extLst>
              </a:tr>
              <a:tr h="156430">
                <a:tc>
                  <a:txBody>
                    <a:bodyPr/>
                    <a:lstStyle/>
                    <a:p>
                      <a:pPr>
                        <a:lnSpc>
                          <a:spcPct val="115000"/>
                        </a:lnSpc>
                        <a:spcAft>
                          <a:spcPts val="0"/>
                        </a:spcAft>
                      </a:pPr>
                      <a:r>
                        <a:rPr lang="en-US" sz="1000">
                          <a:effectLst/>
                          <a:latin typeface="Calibri" panose="020F0502020204030204" pitchFamily="34" charset="0"/>
                          <a:cs typeface="Calibri" panose="020F0502020204030204" pitchFamily="34" charset="0"/>
                        </a:rPr>
                        <a:t>Power Supply</a:t>
                      </a:r>
                      <a:endParaRPr lang="en-IN" sz="1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0"/>
                        </a:spcAft>
                      </a:pPr>
                      <a:r>
                        <a:rPr lang="en-US" sz="1000" dirty="0">
                          <a:effectLst/>
                          <a:latin typeface="Calibri" panose="020F0502020204030204" pitchFamily="34" charset="0"/>
                          <a:cs typeface="Calibri" panose="020F0502020204030204" pitchFamily="34" charset="0"/>
                        </a:rPr>
                        <a:t>230 Volts Single Phase 50Hz, AC supply.</a:t>
                      </a:r>
                      <a:endParaRPr lang="en-IN"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468922852"/>
                  </a:ext>
                </a:extLst>
              </a:tr>
            </a:tbl>
          </a:graphicData>
        </a:graphic>
      </p:graphicFrame>
      <p:sp>
        <p:nvSpPr>
          <p:cNvPr id="5" name="Rectangle 4">
            <a:extLst>
              <a:ext uri="{FF2B5EF4-FFF2-40B4-BE49-F238E27FC236}">
                <a16:creationId xmlns:a16="http://schemas.microsoft.com/office/drawing/2014/main" id="{E3692183-AC27-4D68-B605-77B5FB73481B}"/>
              </a:ext>
            </a:extLst>
          </p:cNvPr>
          <p:cNvSpPr/>
          <p:nvPr/>
        </p:nvSpPr>
        <p:spPr>
          <a:xfrm>
            <a:off x="2725577" y="3753535"/>
            <a:ext cx="2335232" cy="369332"/>
          </a:xfrm>
          <a:prstGeom prst="rect">
            <a:avLst/>
          </a:prstGeom>
        </p:spPr>
        <p:txBody>
          <a:bodyPr wrap="squar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graphicFrame>
        <p:nvGraphicFramePr>
          <p:cNvPr id="6" name="Table 5">
            <a:extLst>
              <a:ext uri="{FF2B5EF4-FFF2-40B4-BE49-F238E27FC236}">
                <a16:creationId xmlns:a16="http://schemas.microsoft.com/office/drawing/2014/main" id="{12610024-3EE2-4464-9D72-7033BE1C7461}"/>
              </a:ext>
            </a:extLst>
          </p:cNvPr>
          <p:cNvGraphicFramePr>
            <a:graphicFrameLocks noGrp="1"/>
          </p:cNvGraphicFramePr>
          <p:nvPr>
            <p:extLst>
              <p:ext uri="{D42A27DB-BD31-4B8C-83A1-F6EECF244321}">
                <p14:modId xmlns:p14="http://schemas.microsoft.com/office/powerpoint/2010/main" val="2904428416"/>
              </p:ext>
            </p:extLst>
          </p:nvPr>
        </p:nvGraphicFramePr>
        <p:xfrm>
          <a:off x="2765234" y="4055714"/>
          <a:ext cx="8830137" cy="1373499"/>
        </p:xfrm>
        <a:graphic>
          <a:graphicData uri="http://schemas.openxmlformats.org/drawingml/2006/table">
            <a:tbl>
              <a:tblPr firstRow="1" firstCol="1" bandRow="1">
                <a:tableStyleId>{5C22544A-7EE6-4342-B048-85BDC9FD1C3A}</a:tableStyleId>
              </a:tblPr>
              <a:tblGrid>
                <a:gridCol w="660797">
                  <a:extLst>
                    <a:ext uri="{9D8B030D-6E8A-4147-A177-3AD203B41FA5}">
                      <a16:colId xmlns:a16="http://schemas.microsoft.com/office/drawing/2014/main" val="3878221970"/>
                    </a:ext>
                  </a:extLst>
                </a:gridCol>
                <a:gridCol w="1795428">
                  <a:extLst>
                    <a:ext uri="{9D8B030D-6E8A-4147-A177-3AD203B41FA5}">
                      <a16:colId xmlns:a16="http://schemas.microsoft.com/office/drawing/2014/main" val="2828746710"/>
                    </a:ext>
                  </a:extLst>
                </a:gridCol>
                <a:gridCol w="1684106">
                  <a:extLst>
                    <a:ext uri="{9D8B030D-6E8A-4147-A177-3AD203B41FA5}">
                      <a16:colId xmlns:a16="http://schemas.microsoft.com/office/drawing/2014/main" val="1171927850"/>
                    </a:ext>
                  </a:extLst>
                </a:gridCol>
                <a:gridCol w="2862980">
                  <a:extLst>
                    <a:ext uri="{9D8B030D-6E8A-4147-A177-3AD203B41FA5}">
                      <a16:colId xmlns:a16="http://schemas.microsoft.com/office/drawing/2014/main" val="414316071"/>
                    </a:ext>
                  </a:extLst>
                </a:gridCol>
                <a:gridCol w="1826826">
                  <a:extLst>
                    <a:ext uri="{9D8B030D-6E8A-4147-A177-3AD203B41FA5}">
                      <a16:colId xmlns:a16="http://schemas.microsoft.com/office/drawing/2014/main" val="3758224290"/>
                    </a:ext>
                  </a:extLst>
                </a:gridCol>
              </a:tblGrid>
              <a:tr h="295949">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SL. NO</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err="1">
                          <a:effectLst/>
                          <a:latin typeface="Arial" panose="020B0604020202020204" pitchFamily="34" charset="0"/>
                          <a:cs typeface="Arial" panose="020B0604020202020204" pitchFamily="34" charset="0"/>
                        </a:rPr>
                        <a:t>Liters.Cap</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Model No</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Inner chamber size [ WXDXH] cm </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Power in[watts]</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40641554"/>
                  </a:ext>
                </a:extLst>
              </a:tr>
              <a:tr h="215510">
                <a:tc>
                  <a:txBody>
                    <a:bodyPr/>
                    <a:lstStyle/>
                    <a:p>
                      <a:pPr algn="ctr">
                        <a:lnSpc>
                          <a:spcPct val="115000"/>
                        </a:lnSpc>
                        <a:spcAft>
                          <a:spcPts val="0"/>
                        </a:spcAft>
                      </a:pPr>
                      <a:r>
                        <a:rPr lang="en-US" sz="1050" dirty="0">
                          <a:effectLst/>
                          <a:latin typeface="Arial" panose="020B0604020202020204" pitchFamily="34" charset="0"/>
                          <a:ea typeface="Times New Roman" panose="02020603050405020304" pitchFamily="18" charset="0"/>
                          <a:cs typeface="Arial" panose="020B0604020202020204" pitchFamily="34" charset="0"/>
                        </a:rPr>
                        <a:t>1.</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42</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BI-14</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35X 35 X 35</a:t>
                      </a:r>
                      <a:endParaRPr lang="en-IN" sz="10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400</a:t>
                      </a:r>
                      <a:endParaRPr lang="en-IN" sz="10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3538278"/>
                  </a:ext>
                </a:extLst>
              </a:tr>
              <a:tr h="215510">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2</a:t>
                      </a:r>
                      <a:endParaRPr lang="en-IN" sz="10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90</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BI-18</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45X 45 X 45</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500</a:t>
                      </a:r>
                      <a:endParaRPr lang="en-IN" sz="10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81381406"/>
                  </a:ext>
                </a:extLst>
              </a:tr>
              <a:tr h="215510">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3</a:t>
                      </a:r>
                      <a:endParaRPr lang="en-IN" sz="10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120</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BI-18/24</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45X 45 X 60</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600</a:t>
                      </a:r>
                      <a:endParaRPr lang="en-IN" sz="10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52758658"/>
                  </a:ext>
                </a:extLst>
              </a:tr>
              <a:tr h="215510">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4</a:t>
                      </a:r>
                      <a:endParaRPr lang="en-IN" sz="10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210</a:t>
                      </a:r>
                      <a:endParaRPr lang="en-IN" sz="10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a:effectLst/>
                          <a:latin typeface="Arial" panose="020B0604020202020204" pitchFamily="34" charset="0"/>
                          <a:cs typeface="Arial" panose="020B0604020202020204" pitchFamily="34" charset="0"/>
                        </a:rPr>
                        <a:t>BI-24</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60X 60 X 60</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750</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79561479"/>
                  </a:ext>
                </a:extLst>
              </a:tr>
              <a:tr h="215510">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5</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320</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BI-24/36</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60X 60 X 90</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050" dirty="0">
                          <a:effectLst/>
                          <a:latin typeface="Arial" panose="020B0604020202020204" pitchFamily="34" charset="0"/>
                          <a:cs typeface="Arial" panose="020B0604020202020204" pitchFamily="34" charset="0"/>
                        </a:rPr>
                        <a:t>1000</a:t>
                      </a:r>
                      <a:endParaRPr lang="en-IN"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36226786"/>
                  </a:ext>
                </a:extLst>
              </a:tr>
            </a:tbl>
          </a:graphicData>
        </a:graphic>
      </p:graphicFrame>
      <p:pic>
        <p:nvPicPr>
          <p:cNvPr id="8" name="Picture 2">
            <a:extLst>
              <a:ext uri="{FF2B5EF4-FFF2-40B4-BE49-F238E27FC236}">
                <a16:creationId xmlns:a16="http://schemas.microsoft.com/office/drawing/2014/main" id="{13961B4A-99F7-4CFF-82DB-2A051AACF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525" y="94827"/>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346266"/>
      </p:ext>
    </p:extLst>
  </p:cSld>
  <p:clrMapOvr>
    <a:masterClrMapping/>
  </p:clrMapOvr>
  <mc:AlternateContent xmlns:mc="http://schemas.openxmlformats.org/markup-compatibility/2006" xmlns:p14="http://schemas.microsoft.com/office/powerpoint/2010/main">
    <mc:Choice Requires="p14">
      <p:transition spd="slow" p14:dur="2000" advTm="6343"/>
    </mc:Choice>
    <mc:Fallback xmlns="">
      <p:transition spd="slow" advTm="634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E7511F-0E28-4DDD-9606-D73FD521EAC5}"/>
              </a:ext>
            </a:extLst>
          </p:cNvPr>
          <p:cNvSpPr/>
          <p:nvPr/>
        </p:nvSpPr>
        <p:spPr>
          <a:xfrm>
            <a:off x="-449637" y="79176"/>
            <a:ext cx="8954813" cy="523220"/>
          </a:xfrm>
          <a:prstGeom prst="rect">
            <a:avLst/>
          </a:prstGeom>
        </p:spPr>
        <p:txBody>
          <a:bodyPr wrap="square">
            <a:spAutoFit/>
          </a:bodyPr>
          <a:lstStyle/>
          <a:p>
            <a:r>
              <a:rPr lang="en-US" sz="2800" b="1" dirty="0">
                <a:solidFill>
                  <a:srgbClr val="0070C0"/>
                </a:solidFill>
                <a:latin typeface="Calibri" panose="020F0502020204030204" pitchFamily="34" charset="0"/>
              </a:rPr>
              <a:t>     </a:t>
            </a:r>
            <a:r>
              <a:rPr lang="en-US" sz="2400" b="1" dirty="0">
                <a:solidFill>
                  <a:schemeClr val="accent1"/>
                </a:solidFill>
                <a:latin typeface="Calibri" panose="020F0502020204030204" pitchFamily="34" charset="0"/>
              </a:rPr>
              <a:t>BACTERIOLOGICAL INCUBATOR DUCTED AIRFLOW TYPE</a:t>
            </a:r>
            <a:endParaRPr lang="en-IN" sz="2400" b="1" dirty="0">
              <a:solidFill>
                <a:schemeClr val="accent1"/>
              </a:solidFill>
              <a:latin typeface="Calibri" panose="020F0502020204030204" pitchFamily="34" charset="0"/>
            </a:endParaRPr>
          </a:p>
        </p:txBody>
      </p:sp>
      <p:pic>
        <p:nvPicPr>
          <p:cNvPr id="3" name="Picture 2">
            <a:extLst>
              <a:ext uri="{FF2B5EF4-FFF2-40B4-BE49-F238E27FC236}">
                <a16:creationId xmlns:a16="http://schemas.microsoft.com/office/drawing/2014/main" id="{6EC02B70-7CB5-4311-A634-1A80BE82C9C9}"/>
              </a:ext>
            </a:extLst>
          </p:cNvPr>
          <p:cNvPicPr/>
          <p:nvPr/>
        </p:nvPicPr>
        <p:blipFill>
          <a:blip r:embed="rId2" cstate="print">
            <a:lum bright="50000" contrast="50000"/>
          </a:blip>
          <a:srcRect/>
          <a:stretch>
            <a:fillRect/>
          </a:stretch>
        </p:blipFill>
        <p:spPr bwMode="auto">
          <a:xfrm>
            <a:off x="38695" y="622152"/>
            <a:ext cx="2259724" cy="4885440"/>
          </a:xfrm>
          <a:prstGeom prst="rect">
            <a:avLst/>
          </a:prstGeom>
          <a:noFill/>
          <a:ln w="9525">
            <a:noFill/>
            <a:miter lim="800000"/>
            <a:headEnd/>
            <a:tailEnd/>
          </a:ln>
        </p:spPr>
      </p:pic>
      <p:graphicFrame>
        <p:nvGraphicFramePr>
          <p:cNvPr id="5" name="Table 4">
            <a:extLst>
              <a:ext uri="{FF2B5EF4-FFF2-40B4-BE49-F238E27FC236}">
                <a16:creationId xmlns:a16="http://schemas.microsoft.com/office/drawing/2014/main" id="{13472987-2E59-42E0-80BC-9F396C9EE318}"/>
              </a:ext>
            </a:extLst>
          </p:cNvPr>
          <p:cNvGraphicFramePr>
            <a:graphicFrameLocks noGrp="1"/>
          </p:cNvGraphicFramePr>
          <p:nvPr>
            <p:extLst>
              <p:ext uri="{D42A27DB-BD31-4B8C-83A1-F6EECF244321}">
                <p14:modId xmlns:p14="http://schemas.microsoft.com/office/powerpoint/2010/main" val="3460228187"/>
              </p:ext>
            </p:extLst>
          </p:nvPr>
        </p:nvGraphicFramePr>
        <p:xfrm>
          <a:off x="2415822" y="543357"/>
          <a:ext cx="9179548" cy="2748883"/>
        </p:xfrm>
        <a:graphic>
          <a:graphicData uri="http://schemas.openxmlformats.org/drawingml/2006/table">
            <a:tbl>
              <a:tblPr firstRow="1" firstCol="1" bandRow="1">
                <a:tableStyleId>{5C22544A-7EE6-4342-B048-85BDC9FD1C3A}</a:tableStyleId>
              </a:tblPr>
              <a:tblGrid>
                <a:gridCol w="1951036">
                  <a:extLst>
                    <a:ext uri="{9D8B030D-6E8A-4147-A177-3AD203B41FA5}">
                      <a16:colId xmlns:a16="http://schemas.microsoft.com/office/drawing/2014/main" val="2192627900"/>
                    </a:ext>
                  </a:extLst>
                </a:gridCol>
                <a:gridCol w="7228512">
                  <a:extLst>
                    <a:ext uri="{9D8B030D-6E8A-4147-A177-3AD203B41FA5}">
                      <a16:colId xmlns:a16="http://schemas.microsoft.com/office/drawing/2014/main" val="2481266185"/>
                    </a:ext>
                  </a:extLst>
                </a:gridCol>
              </a:tblGrid>
              <a:tr h="150902">
                <a:tc gridSpan="2">
                  <a:txBody>
                    <a:bodyPr/>
                    <a:lstStyle/>
                    <a:p>
                      <a:pPr algn="ctr">
                        <a:lnSpc>
                          <a:spcPct val="115000"/>
                        </a:lnSpc>
                        <a:spcAft>
                          <a:spcPts val="1000"/>
                        </a:spcAft>
                      </a:pPr>
                      <a:r>
                        <a:rPr lang="en-US" sz="800" dirty="0">
                          <a:effectLst/>
                          <a:latin typeface="Arial" panose="020B0604020202020204" pitchFamily="34" charset="0"/>
                          <a:cs typeface="Arial" panose="020B0604020202020204" pitchFamily="34" charset="0"/>
                        </a:rPr>
                        <a:t>TECHNICAL  SPECIFICATION</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2101520093"/>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Chamber Design</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Triple Walled, ducted air type Three chamber body</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744324420"/>
                  </a:ext>
                </a:extLst>
              </a:tr>
              <a:tr h="150964">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Inner most Chamber</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Inner and Inner most chamber made of stainless steel 304 Grade OR stainless steel 316 Grade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71496644"/>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Outer Chamber</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Outer chamber made of mild steel and finished with powder coated. OR stainless steel 304 Grade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15702677"/>
                  </a:ext>
                </a:extLst>
              </a:tr>
              <a:tr h="312459">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Insulation</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Insulation between inner and outer chamber is filled with high grade glass wool with a gap of 65mm thickness, to withstand maximum Temperature 60° 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96827316"/>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Air Circulation Fan Motor</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The motorized forced air circulation is provided at the Top to maintain uniform temperature inside the chamber</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35446579"/>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Heaters</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Tubular air heater are made of high grade Kanthal wires of suitable wattage.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33259910"/>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Inner Glass Door</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Inner  full- length glass door is provided to view the samples without disturbing the temperature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00556061"/>
                  </a:ext>
                </a:extLst>
              </a:tr>
              <a:tr h="312459">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Gasket</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Rubber gasket and latch is provided for the door is provided for the door to avoid air leakage and temperature loss from Instrument.</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55868534"/>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Trays</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Three perforated removable stainless-steel trays at the fixed distance.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87570309"/>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Range</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5 °C above ambient to 65°C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01008742"/>
                  </a:ext>
                </a:extLst>
              </a:tr>
              <a:tr h="312459">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Temperature Controller</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Microprocessor based PID temperature controller with dual display (Process value and set value), low and high limit setting with PT100 sensor and Timer control (optional).</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7944293"/>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Resolution</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0.1°C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02571632"/>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Accuracy</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 1°C.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47712874"/>
                  </a:ext>
                </a:extLst>
              </a:tr>
              <a:tr h="15096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Uniformity</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 3°C.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10265525"/>
                  </a:ext>
                </a:extLst>
              </a:tr>
            </a:tbl>
          </a:graphicData>
        </a:graphic>
      </p:graphicFrame>
      <p:sp>
        <p:nvSpPr>
          <p:cNvPr id="6" name="Rectangle 5">
            <a:extLst>
              <a:ext uri="{FF2B5EF4-FFF2-40B4-BE49-F238E27FC236}">
                <a16:creationId xmlns:a16="http://schemas.microsoft.com/office/drawing/2014/main" id="{66EEA9E7-D369-490A-B7F7-71DD6F83A9EC}"/>
              </a:ext>
            </a:extLst>
          </p:cNvPr>
          <p:cNvSpPr/>
          <p:nvPr/>
        </p:nvSpPr>
        <p:spPr>
          <a:xfrm>
            <a:off x="2332497" y="3244334"/>
            <a:ext cx="2259724" cy="369332"/>
          </a:xfrm>
          <a:prstGeom prst="rect">
            <a:avLst/>
          </a:prstGeom>
        </p:spPr>
        <p:txBody>
          <a:bodyPr wrap="squar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graphicFrame>
        <p:nvGraphicFramePr>
          <p:cNvPr id="4" name="Table 3">
            <a:extLst>
              <a:ext uri="{FF2B5EF4-FFF2-40B4-BE49-F238E27FC236}">
                <a16:creationId xmlns:a16="http://schemas.microsoft.com/office/drawing/2014/main" id="{E542765D-466E-4B9D-8FBC-DA9A0DFFB433}"/>
              </a:ext>
            </a:extLst>
          </p:cNvPr>
          <p:cNvGraphicFramePr>
            <a:graphicFrameLocks noGrp="1"/>
          </p:cNvGraphicFramePr>
          <p:nvPr>
            <p:extLst>
              <p:ext uri="{D42A27DB-BD31-4B8C-83A1-F6EECF244321}">
                <p14:modId xmlns:p14="http://schemas.microsoft.com/office/powerpoint/2010/main" val="463657465"/>
              </p:ext>
            </p:extLst>
          </p:nvPr>
        </p:nvGraphicFramePr>
        <p:xfrm>
          <a:off x="2415822" y="3565762"/>
          <a:ext cx="9097504" cy="1941830"/>
        </p:xfrm>
        <a:graphic>
          <a:graphicData uri="http://schemas.openxmlformats.org/drawingml/2006/table">
            <a:tbl>
              <a:tblPr firstRow="1" firstCol="1" bandRow="1">
                <a:tableStyleId>{5C22544A-7EE6-4342-B048-85BDC9FD1C3A}</a:tableStyleId>
              </a:tblPr>
              <a:tblGrid>
                <a:gridCol w="1377323">
                  <a:extLst>
                    <a:ext uri="{9D8B030D-6E8A-4147-A177-3AD203B41FA5}">
                      <a16:colId xmlns:a16="http://schemas.microsoft.com/office/drawing/2014/main" val="1391472375"/>
                    </a:ext>
                  </a:extLst>
                </a:gridCol>
                <a:gridCol w="1091815">
                  <a:extLst>
                    <a:ext uri="{9D8B030D-6E8A-4147-A177-3AD203B41FA5}">
                      <a16:colId xmlns:a16="http://schemas.microsoft.com/office/drawing/2014/main" val="793663677"/>
                    </a:ext>
                  </a:extLst>
                </a:gridCol>
                <a:gridCol w="2295538">
                  <a:extLst>
                    <a:ext uri="{9D8B030D-6E8A-4147-A177-3AD203B41FA5}">
                      <a16:colId xmlns:a16="http://schemas.microsoft.com/office/drawing/2014/main" val="2059582170"/>
                    </a:ext>
                  </a:extLst>
                </a:gridCol>
                <a:gridCol w="2878031">
                  <a:extLst>
                    <a:ext uri="{9D8B030D-6E8A-4147-A177-3AD203B41FA5}">
                      <a16:colId xmlns:a16="http://schemas.microsoft.com/office/drawing/2014/main" val="543217725"/>
                    </a:ext>
                  </a:extLst>
                </a:gridCol>
                <a:gridCol w="1454797">
                  <a:extLst>
                    <a:ext uri="{9D8B030D-6E8A-4147-A177-3AD203B41FA5}">
                      <a16:colId xmlns:a16="http://schemas.microsoft.com/office/drawing/2014/main" val="514361085"/>
                    </a:ext>
                  </a:extLst>
                </a:gridCol>
              </a:tblGrid>
              <a:tr h="295910">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SL.</a:t>
                      </a:r>
                      <a:endParaRPr lang="en-IN" sz="8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NO</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Liters.</a:t>
                      </a:r>
                      <a:endParaRPr lang="en-IN" sz="8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Cap</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Model</a:t>
                      </a:r>
                      <a:endParaRPr lang="en-IN" sz="8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No</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Inner chamber size</a:t>
                      </a:r>
                      <a:endParaRPr lang="en-IN" sz="8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 WXDXH] cm</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Power</a:t>
                      </a:r>
                      <a:endParaRPr lang="en-IN" sz="800">
                        <a:effectLst/>
                        <a:latin typeface="Arial" panose="020B0604020202020204" pitchFamily="34" charset="0"/>
                        <a:cs typeface="Arial" panose="020B0604020202020204" pitchFamily="34" charset="0"/>
                      </a:endParaRPr>
                    </a:p>
                    <a:p>
                      <a:pPr algn="ctr">
                        <a:lnSpc>
                          <a:spcPct val="115000"/>
                        </a:lnSpc>
                        <a:spcAft>
                          <a:spcPts val="0"/>
                        </a:spcAft>
                      </a:pPr>
                      <a:r>
                        <a:rPr lang="en-US" sz="800">
                          <a:effectLst/>
                          <a:latin typeface="Arial" panose="020B0604020202020204" pitchFamily="34" charset="0"/>
                          <a:cs typeface="Arial" panose="020B0604020202020204" pitchFamily="34" charset="0"/>
                        </a:rPr>
                        <a:t>in[watts]</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28155543"/>
                  </a:ext>
                </a:extLst>
              </a:tr>
              <a:tr h="182880">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1</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BI-D-18</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45x 45 x 45</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400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6485213"/>
                  </a:ext>
                </a:extLst>
              </a:tr>
              <a:tr h="182880">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2</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120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BI-D-18/24</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45X 45 X 60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500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74298515"/>
                  </a:ext>
                </a:extLst>
              </a:tr>
              <a:tr h="182880">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3</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210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BI-D-24</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60x 60 x 60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600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51575615"/>
                  </a:ext>
                </a:extLst>
              </a:tr>
              <a:tr h="182880">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4</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320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BI-D-24/36</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60x 60 x 90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750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22727846"/>
                  </a:ext>
                </a:extLst>
              </a:tr>
              <a:tr h="182880">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5</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430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BI-D-24/48</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60x 60 x 120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1000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896374"/>
                  </a:ext>
                </a:extLst>
              </a:tr>
              <a:tr h="182880">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500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BI-D-30/36</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75x 75 x 90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1000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50619413"/>
                  </a:ext>
                </a:extLst>
              </a:tr>
              <a:tr h="182880">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7</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650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BI-D-36/24/48</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90 x 60x 120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1750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64452694"/>
                  </a:ext>
                </a:extLst>
              </a:tr>
              <a:tr h="182880">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8</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730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BI-D-36</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90x 90 x 90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2000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14486059"/>
                  </a:ext>
                </a:extLst>
              </a:tr>
              <a:tr h="182880">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970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BI-D-36/48</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90x 90 x 120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2500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70622265"/>
                  </a:ext>
                </a:extLst>
              </a:tr>
            </a:tbl>
          </a:graphicData>
        </a:graphic>
      </p:graphicFrame>
      <p:sp>
        <p:nvSpPr>
          <p:cNvPr id="8" name="Rectangle 1">
            <a:extLst>
              <a:ext uri="{FF2B5EF4-FFF2-40B4-BE49-F238E27FC236}">
                <a16:creationId xmlns:a16="http://schemas.microsoft.com/office/drawing/2014/main" id="{FE4BBB3E-D630-4E82-9740-4953113EC5D7}"/>
              </a:ext>
            </a:extLst>
          </p:cNvPr>
          <p:cNvSpPr>
            <a:spLocks noChangeArrowheads="1"/>
          </p:cNvSpPr>
          <p:nvPr/>
        </p:nvSpPr>
        <p:spPr bwMode="auto">
          <a:xfrm>
            <a:off x="3044504" y="48514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1" name="Picture 2">
            <a:extLst>
              <a:ext uri="{FF2B5EF4-FFF2-40B4-BE49-F238E27FC236}">
                <a16:creationId xmlns:a16="http://schemas.microsoft.com/office/drawing/2014/main" id="{D6AA8B1B-2713-411C-8A23-E07A529FB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525"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348431"/>
      </p:ext>
    </p:extLst>
  </p:cSld>
  <p:clrMapOvr>
    <a:masterClrMapping/>
  </p:clrMapOvr>
  <mc:AlternateContent xmlns:mc="http://schemas.openxmlformats.org/markup-compatibility/2006" xmlns:p14="http://schemas.microsoft.com/office/powerpoint/2010/main">
    <mc:Choice Requires="p14">
      <p:transition spd="slow" p14:dur="2000" advTm="6271"/>
    </mc:Choice>
    <mc:Fallback xmlns="">
      <p:transition spd="slow" advTm="627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E8201-09DC-4348-A4CB-A1B699FBB41B}"/>
              </a:ext>
            </a:extLst>
          </p:cNvPr>
          <p:cNvSpPr/>
          <p:nvPr/>
        </p:nvSpPr>
        <p:spPr>
          <a:xfrm>
            <a:off x="-81515" y="167653"/>
            <a:ext cx="4122296" cy="461665"/>
          </a:xfrm>
          <a:prstGeom prst="rect">
            <a:avLst/>
          </a:prstGeom>
        </p:spPr>
        <p:txBody>
          <a:bodyPr wrap="square">
            <a:spAutoFit/>
          </a:bodyPr>
          <a:lstStyle/>
          <a:p>
            <a:r>
              <a:rPr lang="en-US" sz="2400" b="1" dirty="0">
                <a:solidFill>
                  <a:schemeClr val="accent1"/>
                </a:solidFill>
                <a:latin typeface="Calibri" panose="020F0502020204030204" pitchFamily="34" charset="0"/>
              </a:rPr>
              <a:t>B O D INCUBATOR</a:t>
            </a:r>
            <a:endParaRPr lang="en-IN" sz="2400" b="1" dirty="0">
              <a:solidFill>
                <a:schemeClr val="accent1"/>
              </a:solidFill>
              <a:latin typeface="Calibri" panose="020F0502020204030204" pitchFamily="34" charset="0"/>
            </a:endParaRPr>
          </a:p>
        </p:txBody>
      </p:sp>
      <p:pic>
        <p:nvPicPr>
          <p:cNvPr id="5" name="Picture 4">
            <a:extLst>
              <a:ext uri="{FF2B5EF4-FFF2-40B4-BE49-F238E27FC236}">
                <a16:creationId xmlns:a16="http://schemas.microsoft.com/office/drawing/2014/main" id="{4DD1BBCE-6CE6-4805-B521-EF95A5E9560E}"/>
              </a:ext>
            </a:extLst>
          </p:cNvPr>
          <p:cNvPicPr/>
          <p:nvPr/>
        </p:nvPicPr>
        <p:blipFill>
          <a:blip r:embed="rId2" cstate="print">
            <a:lum bright="30000" contrast="40000"/>
          </a:blip>
          <a:srcRect l="8536" t="26481" r="22459" b="3623"/>
          <a:stretch>
            <a:fillRect/>
          </a:stretch>
        </p:blipFill>
        <p:spPr bwMode="auto">
          <a:xfrm>
            <a:off x="127183" y="796972"/>
            <a:ext cx="1982378" cy="4612310"/>
          </a:xfrm>
          <a:prstGeom prst="rect">
            <a:avLst/>
          </a:prstGeom>
          <a:noFill/>
          <a:ln w="9525">
            <a:noFill/>
            <a:miter lim="800000"/>
            <a:headEnd/>
            <a:tailEnd/>
          </a:ln>
        </p:spPr>
      </p:pic>
      <p:graphicFrame>
        <p:nvGraphicFramePr>
          <p:cNvPr id="8" name="Table 7">
            <a:extLst>
              <a:ext uri="{FF2B5EF4-FFF2-40B4-BE49-F238E27FC236}">
                <a16:creationId xmlns:a16="http://schemas.microsoft.com/office/drawing/2014/main" id="{0B6AA477-14D2-4A1A-8465-D40F813B8ECD}"/>
              </a:ext>
            </a:extLst>
          </p:cNvPr>
          <p:cNvGraphicFramePr>
            <a:graphicFrameLocks noGrp="1"/>
          </p:cNvGraphicFramePr>
          <p:nvPr>
            <p:extLst>
              <p:ext uri="{D42A27DB-BD31-4B8C-83A1-F6EECF244321}">
                <p14:modId xmlns:p14="http://schemas.microsoft.com/office/powerpoint/2010/main" val="961003262"/>
              </p:ext>
            </p:extLst>
          </p:nvPr>
        </p:nvGraphicFramePr>
        <p:xfrm>
          <a:off x="2335577" y="167654"/>
          <a:ext cx="9259794" cy="4110015"/>
        </p:xfrm>
        <a:graphic>
          <a:graphicData uri="http://schemas.openxmlformats.org/drawingml/2006/table">
            <a:tbl>
              <a:tblPr firstRow="1" firstCol="1" bandRow="1">
                <a:tableStyleId>{5C22544A-7EE6-4342-B048-85BDC9FD1C3A}</a:tableStyleId>
              </a:tblPr>
              <a:tblGrid>
                <a:gridCol w="2046655">
                  <a:extLst>
                    <a:ext uri="{9D8B030D-6E8A-4147-A177-3AD203B41FA5}">
                      <a16:colId xmlns:a16="http://schemas.microsoft.com/office/drawing/2014/main" val="2307200829"/>
                    </a:ext>
                  </a:extLst>
                </a:gridCol>
                <a:gridCol w="7213139">
                  <a:extLst>
                    <a:ext uri="{9D8B030D-6E8A-4147-A177-3AD203B41FA5}">
                      <a16:colId xmlns:a16="http://schemas.microsoft.com/office/drawing/2014/main" val="448272371"/>
                    </a:ext>
                  </a:extLst>
                </a:gridCol>
              </a:tblGrid>
              <a:tr h="131866">
                <a:tc gridSpan="2">
                  <a:txBody>
                    <a:bodyPr/>
                    <a:lstStyle/>
                    <a:p>
                      <a:pPr algn="ctr">
                        <a:lnSpc>
                          <a:spcPct val="115000"/>
                        </a:lnSpc>
                        <a:spcAft>
                          <a:spcPts val="1000"/>
                        </a:spcAft>
                      </a:pPr>
                      <a:r>
                        <a:rPr lang="en-US" sz="800" dirty="0">
                          <a:effectLst/>
                          <a:latin typeface="Arial" panose="020B0604020202020204" pitchFamily="34" charset="0"/>
                          <a:cs typeface="Arial" panose="020B0604020202020204" pitchFamily="34" charset="0"/>
                        </a:rPr>
                        <a:t>TECHNICAL  SPECIFICATION</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ctr"/>
                </a:tc>
                <a:tc hMerge="1">
                  <a:txBody>
                    <a:bodyPr/>
                    <a:lstStyle/>
                    <a:p>
                      <a:endParaRPr lang="en-IN"/>
                    </a:p>
                  </a:txBody>
                  <a:tcPr/>
                </a:tc>
                <a:extLst>
                  <a:ext uri="{0D108BD9-81ED-4DB2-BD59-A6C34878D82A}">
                    <a16:rowId xmlns:a16="http://schemas.microsoft.com/office/drawing/2014/main" val="1706652693"/>
                  </a:ext>
                </a:extLst>
              </a:tr>
              <a:tr h="131866">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Chamber Design</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Double walled</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2590321496"/>
                  </a:ext>
                </a:extLst>
              </a:tr>
              <a:tr h="131866">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Inner Chamber</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Inner chamber made of stainless steel 304 Grade OR stainless steel 316 Grade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3446246366"/>
                  </a:ext>
                </a:extLst>
              </a:tr>
              <a:tr h="184385">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Outer Chamber</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Outer chamber made of mild steel and finished with powder coated. OR stainless steel 304 Grade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1172735596"/>
                  </a:ext>
                </a:extLst>
              </a:tr>
              <a:tr h="276004">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Insulation</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Insulation between inner and outer chamber is filled with high grade glass wool with a gap of 65mm thickness, to withstand maximum Temperature 60° 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648875487"/>
                  </a:ext>
                </a:extLst>
              </a:tr>
              <a:tr h="184385">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Wheels</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The unit is mounted on a sturdy steel frame with cast iron wheels for easy movements. ( For higher capacity only).</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4192062339"/>
                  </a:ext>
                </a:extLst>
              </a:tr>
              <a:tr h="540259">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Conditioning system Air Circulation Fan Motor</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The triple walled back of the instrument is provided with air circulation fans. The chamber is equipped with a vertical recalculating conditioning stream of air sucking from the top of the inner chamber and allows passing through the back side of the inner chamber duct and carrying heating/cooling/humidity which enters from the bottom of the chamber this process continuous to maintain uniformity throughout the chamber.</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636938162"/>
                  </a:ext>
                </a:extLst>
              </a:tr>
              <a:tr h="540259">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Cooling</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An energy efficient cooling unit is installed in our instrument hermetically sealed compressors. These compressors are the heavy-duty industrial type noise free; vibration free and air-cooled Compressors start in sequence to protect the unit from overloading. We use CFC free  environmentally friendly refrigerant  and compressors of Kirloskar/Tecumseh make, conforming to latest international standards and guidelines</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1138544327"/>
                  </a:ext>
                </a:extLst>
              </a:tr>
              <a:tr h="184385">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Inner Glass Door</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Inner  full- length glass door is provided to view the samples without disturbing the temperature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2401813602"/>
                  </a:ext>
                </a:extLst>
              </a:tr>
              <a:tr h="184385">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Outer Door</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Inner stainless steel and Outer made of Mild steel  finished with powder coated OR stainless steel 304 Grade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767315810"/>
                  </a:ext>
                </a:extLst>
              </a:tr>
              <a:tr h="184385">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Gasket</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Rubber gasket and latch is provided for the door is provided for the door to avoid air leakage and temperature loss from Instrument.</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249010551"/>
                  </a:ext>
                </a:extLst>
              </a:tr>
              <a:tr h="13186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Trays</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Two/Three  perforated removable stainless-steel trays at the fixed distance.</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207433810"/>
                  </a:ext>
                </a:extLst>
              </a:tr>
              <a:tr h="13186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Range</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10°C to 60°C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2312847197"/>
                  </a:ext>
                </a:extLst>
              </a:tr>
              <a:tr h="276004">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Controller</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Microprocessor based PID temperature controller with dual display (Process value and set value), low and high limit setting with PT-100 Sensor and Timer control (optional).</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901239266"/>
                  </a:ext>
                </a:extLst>
              </a:tr>
              <a:tr h="13186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Resolution</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0.1°C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3360310195"/>
                  </a:ext>
                </a:extLst>
              </a:tr>
              <a:tr h="13186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Accuracy</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 2°C.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3354172263"/>
                  </a:ext>
                </a:extLst>
              </a:tr>
              <a:tr h="13186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Temperature Uniformity</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 3°C.</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2305878534"/>
                  </a:ext>
                </a:extLst>
              </a:tr>
              <a:tr h="131866">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Power Supply</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230 Volts Single Phase 50Hz, AC supply.</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1868943389"/>
                  </a:ext>
                </a:extLst>
              </a:tr>
              <a:tr h="184385">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Inner Viewing Light</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Door Switch with viewing light will be provided to view the samples inside the Chamber  [optional] at an extra cost.</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3889747764"/>
                  </a:ext>
                </a:extLst>
              </a:tr>
              <a:tr h="184385">
                <a:tc>
                  <a:txBody>
                    <a:bodyPr/>
                    <a:lstStyle/>
                    <a:p>
                      <a:pPr>
                        <a:lnSpc>
                          <a:spcPct val="115000"/>
                        </a:lnSpc>
                        <a:spcAft>
                          <a:spcPts val="0"/>
                        </a:spcAft>
                      </a:pPr>
                      <a:r>
                        <a:rPr lang="en-US" sz="800">
                          <a:effectLst/>
                          <a:latin typeface="Arial" panose="020B0604020202020204" pitchFamily="34" charset="0"/>
                          <a:cs typeface="Arial" panose="020B0604020202020204" pitchFamily="34" charset="0"/>
                        </a:rPr>
                        <a:t>Chamber Illumination</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Cyclic Timer  with </a:t>
                      </a:r>
                      <a:r>
                        <a:rPr lang="en-US" sz="800" dirty="0" err="1">
                          <a:effectLst/>
                          <a:latin typeface="Arial" panose="020B0604020202020204" pitchFamily="34" charset="0"/>
                          <a:cs typeface="Arial" panose="020B0604020202020204" pitchFamily="34" charset="0"/>
                        </a:rPr>
                        <a:t>Floursent</a:t>
                      </a:r>
                      <a:r>
                        <a:rPr lang="en-US" sz="800" dirty="0">
                          <a:effectLst/>
                          <a:latin typeface="Arial" panose="020B0604020202020204" pitchFamily="34" charset="0"/>
                          <a:cs typeface="Arial" panose="020B0604020202020204" pitchFamily="34" charset="0"/>
                        </a:rPr>
                        <a:t> tube / LD light will be provided on either side of the inner Chamber [optional] at an extra cost.</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54499" marR="54499" marT="0" marB="0" anchor="b"/>
                </a:tc>
                <a:extLst>
                  <a:ext uri="{0D108BD9-81ED-4DB2-BD59-A6C34878D82A}">
                    <a16:rowId xmlns:a16="http://schemas.microsoft.com/office/drawing/2014/main" val="3465438200"/>
                  </a:ext>
                </a:extLst>
              </a:tr>
            </a:tbl>
          </a:graphicData>
        </a:graphic>
      </p:graphicFrame>
      <p:graphicFrame>
        <p:nvGraphicFramePr>
          <p:cNvPr id="9" name="Table 8">
            <a:extLst>
              <a:ext uri="{FF2B5EF4-FFF2-40B4-BE49-F238E27FC236}">
                <a16:creationId xmlns:a16="http://schemas.microsoft.com/office/drawing/2014/main" id="{57C3ADA4-7F1D-4A71-9749-E8621800C089}"/>
              </a:ext>
            </a:extLst>
          </p:cNvPr>
          <p:cNvGraphicFramePr>
            <a:graphicFrameLocks noGrp="1"/>
          </p:cNvGraphicFramePr>
          <p:nvPr>
            <p:extLst>
              <p:ext uri="{D42A27DB-BD31-4B8C-83A1-F6EECF244321}">
                <p14:modId xmlns:p14="http://schemas.microsoft.com/office/powerpoint/2010/main" val="2080242045"/>
              </p:ext>
            </p:extLst>
          </p:nvPr>
        </p:nvGraphicFramePr>
        <p:xfrm>
          <a:off x="2335577" y="4465243"/>
          <a:ext cx="9259793" cy="1374140"/>
        </p:xfrm>
        <a:graphic>
          <a:graphicData uri="http://schemas.openxmlformats.org/drawingml/2006/table">
            <a:tbl>
              <a:tblPr firstRow="1" firstCol="1" bandRow="1">
                <a:tableStyleId>{5C22544A-7EE6-4342-B048-85BDC9FD1C3A}</a:tableStyleId>
              </a:tblPr>
              <a:tblGrid>
                <a:gridCol w="545012">
                  <a:extLst>
                    <a:ext uri="{9D8B030D-6E8A-4147-A177-3AD203B41FA5}">
                      <a16:colId xmlns:a16="http://schemas.microsoft.com/office/drawing/2014/main" val="1835057431"/>
                    </a:ext>
                  </a:extLst>
                </a:gridCol>
                <a:gridCol w="1220870">
                  <a:extLst>
                    <a:ext uri="{9D8B030D-6E8A-4147-A177-3AD203B41FA5}">
                      <a16:colId xmlns:a16="http://schemas.microsoft.com/office/drawing/2014/main" val="2606729040"/>
                    </a:ext>
                  </a:extLst>
                </a:gridCol>
                <a:gridCol w="1351716">
                  <a:extLst>
                    <a:ext uri="{9D8B030D-6E8A-4147-A177-3AD203B41FA5}">
                      <a16:colId xmlns:a16="http://schemas.microsoft.com/office/drawing/2014/main" val="3977130329"/>
                    </a:ext>
                  </a:extLst>
                </a:gridCol>
                <a:gridCol w="2151931">
                  <a:extLst>
                    <a:ext uri="{9D8B030D-6E8A-4147-A177-3AD203B41FA5}">
                      <a16:colId xmlns:a16="http://schemas.microsoft.com/office/drawing/2014/main" val="3250931814"/>
                    </a:ext>
                  </a:extLst>
                </a:gridCol>
                <a:gridCol w="2725058">
                  <a:extLst>
                    <a:ext uri="{9D8B030D-6E8A-4147-A177-3AD203B41FA5}">
                      <a16:colId xmlns:a16="http://schemas.microsoft.com/office/drawing/2014/main" val="3022191504"/>
                    </a:ext>
                  </a:extLst>
                </a:gridCol>
                <a:gridCol w="1265206">
                  <a:extLst>
                    <a:ext uri="{9D8B030D-6E8A-4147-A177-3AD203B41FA5}">
                      <a16:colId xmlns:a16="http://schemas.microsoft.com/office/drawing/2014/main" val="3810228147"/>
                    </a:ext>
                  </a:extLst>
                </a:gridCol>
              </a:tblGrid>
              <a:tr h="0">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SL.</a:t>
                      </a:r>
                      <a:endParaRPr lang="en-IN" sz="900" dirty="0">
                        <a:effectLst/>
                        <a:latin typeface="Arial" panose="020B0604020202020204" pitchFamily="34" charset="0"/>
                        <a:cs typeface="Arial" panose="020B0604020202020204" pitchFamily="34" charset="0"/>
                      </a:endParaRPr>
                    </a:p>
                    <a:p>
                      <a:pPr algn="ctr">
                        <a:lnSpc>
                          <a:spcPct val="115000"/>
                        </a:lnSpc>
                        <a:spcAft>
                          <a:spcPts val="0"/>
                        </a:spcAft>
                      </a:pPr>
                      <a:r>
                        <a:rPr lang="en-US" sz="900" dirty="0">
                          <a:effectLst/>
                          <a:latin typeface="Arial" panose="020B0604020202020204" pitchFamily="34" charset="0"/>
                          <a:cs typeface="Arial" panose="020B0604020202020204" pitchFamily="34" charset="0"/>
                        </a:rPr>
                        <a:t>NO</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Liters. Cap     </a:t>
                      </a:r>
                      <a:endParaRPr lang="en-IN" sz="900" dirty="0">
                        <a:effectLst/>
                        <a:latin typeface="Arial" panose="020B0604020202020204" pitchFamily="34" charset="0"/>
                        <a:cs typeface="Arial" panose="020B0604020202020204" pitchFamily="34" charset="0"/>
                      </a:endParaRPr>
                    </a:p>
                    <a:p>
                      <a:pPr algn="ctr">
                        <a:lnSpc>
                          <a:spcPct val="115000"/>
                        </a:lnSpc>
                        <a:spcAft>
                          <a:spcPts val="0"/>
                        </a:spcAft>
                      </a:pPr>
                      <a:r>
                        <a:rPr lang="en-US" sz="900" dirty="0">
                          <a:effectLst/>
                          <a:latin typeface="Arial" panose="020B0604020202020204" pitchFamily="34" charset="0"/>
                          <a:cs typeface="Arial" panose="020B0604020202020204" pitchFamily="34" charset="0"/>
                        </a:rPr>
                        <a:t>cubic/ feet</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Model </a:t>
                      </a:r>
                      <a:endParaRPr lang="en-IN" sz="900" dirty="0">
                        <a:effectLst/>
                        <a:latin typeface="Arial" panose="020B0604020202020204" pitchFamily="34" charset="0"/>
                        <a:cs typeface="Arial" panose="020B0604020202020204" pitchFamily="34" charset="0"/>
                      </a:endParaRPr>
                    </a:p>
                    <a:p>
                      <a:pPr algn="ctr">
                        <a:lnSpc>
                          <a:spcPct val="115000"/>
                        </a:lnSpc>
                        <a:spcAft>
                          <a:spcPts val="0"/>
                        </a:spcAft>
                      </a:pPr>
                      <a:r>
                        <a:rPr lang="en-US" sz="900" dirty="0">
                          <a:effectLst/>
                          <a:latin typeface="Arial" panose="020B0604020202020204" pitchFamily="34" charset="0"/>
                          <a:cs typeface="Arial" panose="020B0604020202020204" pitchFamily="34" charset="0"/>
                        </a:rPr>
                        <a:t> </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Inner chamber size [ WXDXH] cm</a:t>
                      </a:r>
                      <a:endParaRPr lang="en-IN" sz="900" dirty="0">
                        <a:effectLst/>
                        <a:latin typeface="Arial" panose="020B0604020202020204" pitchFamily="34" charset="0"/>
                        <a:cs typeface="Arial" panose="020B0604020202020204" pitchFamily="34" charset="0"/>
                      </a:endParaRPr>
                    </a:p>
                    <a:p>
                      <a:pPr algn="ctr">
                        <a:lnSpc>
                          <a:spcPct val="115000"/>
                        </a:lnSpc>
                        <a:spcAft>
                          <a:spcPts val="0"/>
                        </a:spcAft>
                      </a:pPr>
                      <a:r>
                        <a:rPr lang="en-US" sz="900" dirty="0">
                          <a:effectLst/>
                          <a:latin typeface="Arial" panose="020B0604020202020204" pitchFamily="34" charset="0"/>
                          <a:cs typeface="Arial" panose="020B0604020202020204" pitchFamily="34" charset="0"/>
                        </a:rPr>
                        <a:t> </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Outer chamber size</a:t>
                      </a:r>
                      <a:endParaRPr lang="en-IN" sz="900" dirty="0">
                        <a:effectLst/>
                        <a:latin typeface="Arial" panose="020B0604020202020204" pitchFamily="34" charset="0"/>
                        <a:cs typeface="Arial" panose="020B0604020202020204" pitchFamily="34" charset="0"/>
                      </a:endParaRPr>
                    </a:p>
                    <a:p>
                      <a:pPr algn="ctr">
                        <a:lnSpc>
                          <a:spcPct val="115000"/>
                        </a:lnSpc>
                        <a:spcAft>
                          <a:spcPts val="0"/>
                        </a:spcAft>
                      </a:pPr>
                      <a:r>
                        <a:rPr lang="en-US" sz="900" dirty="0">
                          <a:effectLst/>
                          <a:latin typeface="Arial" panose="020B0604020202020204" pitchFamily="34" charset="0"/>
                          <a:cs typeface="Arial" panose="020B0604020202020204" pitchFamily="34" charset="0"/>
                        </a:rPr>
                        <a:t> [ WXDXH] cm</a:t>
                      </a:r>
                      <a:endParaRPr lang="en-IN" sz="900" dirty="0">
                        <a:effectLst/>
                        <a:latin typeface="Arial" panose="020B0604020202020204" pitchFamily="34" charset="0"/>
                        <a:cs typeface="Arial" panose="020B0604020202020204" pitchFamily="34" charset="0"/>
                      </a:endParaRPr>
                    </a:p>
                    <a:p>
                      <a:pPr algn="ctr">
                        <a:lnSpc>
                          <a:spcPct val="115000"/>
                        </a:lnSpc>
                        <a:spcAft>
                          <a:spcPts val="0"/>
                        </a:spcAft>
                      </a:pPr>
                      <a:r>
                        <a:rPr lang="en-US" sz="900" dirty="0">
                          <a:effectLst/>
                          <a:latin typeface="Arial" panose="020B0604020202020204" pitchFamily="34" charset="0"/>
                          <a:cs typeface="Arial" panose="020B0604020202020204" pitchFamily="34" charset="0"/>
                        </a:rPr>
                        <a:t> </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Power in </a:t>
                      </a:r>
                      <a:endParaRPr lang="en-IN" sz="900" dirty="0">
                        <a:effectLst/>
                        <a:latin typeface="Arial" panose="020B0604020202020204" pitchFamily="34" charset="0"/>
                        <a:cs typeface="Arial" panose="020B0604020202020204" pitchFamily="34" charset="0"/>
                      </a:endParaRPr>
                    </a:p>
                    <a:p>
                      <a:pPr algn="ctr">
                        <a:lnSpc>
                          <a:spcPct val="115000"/>
                        </a:lnSpc>
                        <a:spcAft>
                          <a:spcPts val="0"/>
                        </a:spcAft>
                      </a:pPr>
                      <a:r>
                        <a:rPr lang="en-US" sz="900" dirty="0">
                          <a:effectLst/>
                          <a:latin typeface="Arial" panose="020B0604020202020204" pitchFamily="34" charset="0"/>
                          <a:cs typeface="Arial" panose="020B0604020202020204" pitchFamily="34" charset="0"/>
                        </a:rPr>
                        <a:t> [watts]</a:t>
                      </a:r>
                      <a:endParaRPr lang="en-IN" sz="900" dirty="0">
                        <a:effectLst/>
                        <a:latin typeface="Arial" panose="020B0604020202020204" pitchFamily="34" charset="0"/>
                        <a:cs typeface="Arial" panose="020B0604020202020204" pitchFamily="34" charset="0"/>
                      </a:endParaRPr>
                    </a:p>
                    <a:p>
                      <a:pPr algn="ctr">
                        <a:lnSpc>
                          <a:spcPct val="115000"/>
                        </a:lnSpc>
                        <a:spcAft>
                          <a:spcPts val="0"/>
                        </a:spcAft>
                      </a:pPr>
                      <a:r>
                        <a:rPr lang="en-US" sz="900" dirty="0">
                          <a:effectLst/>
                          <a:latin typeface="Arial" panose="020B0604020202020204" pitchFamily="34" charset="0"/>
                          <a:cs typeface="Arial" panose="020B0604020202020204" pitchFamily="34" charset="0"/>
                        </a:rPr>
                        <a:t> </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035437598"/>
                  </a:ext>
                </a:extLst>
              </a:tr>
              <a:tr h="182880">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1</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90/3</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BOD-3</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43x 42x 50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54x84x90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750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65003085"/>
                  </a:ext>
                </a:extLst>
              </a:tr>
              <a:tr h="182880">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2</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112/4</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BOD-4</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50x 45x 50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63x94x98</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a:effectLst/>
                          <a:latin typeface="Arial" panose="020B0604020202020204" pitchFamily="34" charset="0"/>
                          <a:cs typeface="Arial" panose="020B0604020202020204" pitchFamily="34" charset="0"/>
                        </a:rPr>
                        <a:t>1000</a:t>
                      </a:r>
                      <a:endParaRPr lang="en-IN" sz="9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37901467"/>
                  </a:ext>
                </a:extLst>
              </a:tr>
              <a:tr h="182880">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3</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165/6</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a:effectLst/>
                          <a:latin typeface="Arial" panose="020B0604020202020204" pitchFamily="34" charset="0"/>
                          <a:cs typeface="Arial" panose="020B0604020202020204" pitchFamily="34" charset="0"/>
                        </a:rPr>
                        <a:t>BOD-6</a:t>
                      </a:r>
                      <a:endParaRPr lang="en-IN" sz="9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50x 45x 75</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64x90x150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1500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51316529"/>
                  </a:ext>
                </a:extLst>
              </a:tr>
              <a:tr h="182880">
                <a:tc>
                  <a:txBody>
                    <a:bodyPr/>
                    <a:lstStyle/>
                    <a:p>
                      <a:pPr algn="ctr">
                        <a:lnSpc>
                          <a:spcPct val="115000"/>
                        </a:lnSpc>
                        <a:spcAft>
                          <a:spcPts val="0"/>
                        </a:spcAft>
                      </a:pPr>
                      <a:r>
                        <a:rPr lang="en-US" sz="900">
                          <a:effectLst/>
                          <a:latin typeface="Arial" panose="020B0604020202020204" pitchFamily="34" charset="0"/>
                          <a:cs typeface="Arial" panose="020B0604020202020204" pitchFamily="34" charset="0"/>
                        </a:rPr>
                        <a:t>4</a:t>
                      </a:r>
                      <a:endParaRPr lang="en-IN" sz="9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285/10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BOD-10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58X55X90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73x102x166</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2000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36036519"/>
                  </a:ext>
                </a:extLst>
              </a:tr>
              <a:tr h="182880">
                <a:tc>
                  <a:txBody>
                    <a:bodyPr/>
                    <a:lstStyle/>
                    <a:p>
                      <a:pPr algn="ctr">
                        <a:lnSpc>
                          <a:spcPct val="115000"/>
                        </a:lnSpc>
                        <a:spcAft>
                          <a:spcPts val="0"/>
                        </a:spcAft>
                      </a:pPr>
                      <a:r>
                        <a:rPr lang="en-US" sz="900">
                          <a:effectLst/>
                          <a:latin typeface="Arial" panose="020B0604020202020204" pitchFamily="34" charset="0"/>
                          <a:cs typeface="Arial" panose="020B0604020202020204" pitchFamily="34" charset="0"/>
                        </a:rPr>
                        <a:t>5</a:t>
                      </a:r>
                      <a:endParaRPr lang="en-IN" sz="9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340/12</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a:effectLst/>
                          <a:latin typeface="Arial" panose="020B0604020202020204" pitchFamily="34" charset="0"/>
                          <a:cs typeface="Arial" panose="020B0604020202020204" pitchFamily="34" charset="0"/>
                        </a:rPr>
                        <a:t>BOD-12</a:t>
                      </a:r>
                      <a:endParaRPr lang="en-IN" sz="9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a:effectLst/>
                          <a:latin typeface="Arial" panose="020B0604020202020204" pitchFamily="34" charset="0"/>
                          <a:cs typeface="Arial" panose="020B0604020202020204" pitchFamily="34" charset="0"/>
                        </a:rPr>
                        <a:t>60x 55x 105</a:t>
                      </a:r>
                      <a:endParaRPr lang="en-IN" sz="9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74x103x183</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900" dirty="0">
                          <a:effectLst/>
                          <a:latin typeface="Arial" panose="020B0604020202020204" pitchFamily="34" charset="0"/>
                          <a:cs typeface="Arial" panose="020B0604020202020204" pitchFamily="34" charset="0"/>
                        </a:rPr>
                        <a:t>3000</a:t>
                      </a:r>
                      <a:endParaRPr lang="en-IN"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76756130"/>
                  </a:ext>
                </a:extLst>
              </a:tr>
            </a:tbl>
          </a:graphicData>
        </a:graphic>
      </p:graphicFrame>
      <p:sp>
        <p:nvSpPr>
          <p:cNvPr id="10" name="Rectangle 9">
            <a:extLst>
              <a:ext uri="{FF2B5EF4-FFF2-40B4-BE49-F238E27FC236}">
                <a16:creationId xmlns:a16="http://schemas.microsoft.com/office/drawing/2014/main" id="{D0F85F48-BBD8-44E3-BF61-7B1BBD671E2C}"/>
              </a:ext>
            </a:extLst>
          </p:cNvPr>
          <p:cNvSpPr/>
          <p:nvPr/>
        </p:nvSpPr>
        <p:spPr>
          <a:xfrm>
            <a:off x="2241346" y="4178521"/>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pic>
        <p:nvPicPr>
          <p:cNvPr id="11" name="Picture 2">
            <a:extLst>
              <a:ext uri="{FF2B5EF4-FFF2-40B4-BE49-F238E27FC236}">
                <a16:creationId xmlns:a16="http://schemas.microsoft.com/office/drawing/2014/main" id="{26FDEFF3-32F8-4A0B-ADAF-8529FAA5C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525"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527701"/>
      </p:ext>
    </p:extLst>
  </p:cSld>
  <p:clrMapOvr>
    <a:masterClrMapping/>
  </p:clrMapOvr>
  <mc:AlternateContent xmlns:mc="http://schemas.openxmlformats.org/markup-compatibility/2006" xmlns:p14="http://schemas.microsoft.com/office/powerpoint/2010/main">
    <mc:Choice Requires="p14">
      <p:transition spd="slow" p14:dur="2000" advTm="8190"/>
    </mc:Choice>
    <mc:Fallback xmlns="">
      <p:transition spd="slow" advTm="81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E46007-8A46-4738-9668-7BB1A6E0B5D0}"/>
              </a:ext>
            </a:extLst>
          </p:cNvPr>
          <p:cNvSpPr/>
          <p:nvPr/>
        </p:nvSpPr>
        <p:spPr>
          <a:xfrm>
            <a:off x="392330" y="182816"/>
            <a:ext cx="1672830" cy="461665"/>
          </a:xfrm>
          <a:prstGeom prst="rect">
            <a:avLst/>
          </a:prstGeom>
        </p:spPr>
        <p:txBody>
          <a:bodyPr wrap="none">
            <a:spAutoFit/>
          </a:bodyPr>
          <a:lstStyle/>
          <a:p>
            <a:r>
              <a:rPr lang="en-US" sz="2400" b="1" dirty="0">
                <a:solidFill>
                  <a:schemeClr val="accent1"/>
                </a:solidFill>
                <a:latin typeface="Calibri" panose="020F0502020204030204" pitchFamily="34" charset="0"/>
              </a:rPr>
              <a:t>TRAY DRIER</a:t>
            </a:r>
            <a:endParaRPr lang="en-IN" sz="2400" b="1" dirty="0">
              <a:solidFill>
                <a:schemeClr val="accent1"/>
              </a:solidFill>
              <a:latin typeface="Calibri" panose="020F0502020204030204" pitchFamily="34" charset="0"/>
            </a:endParaRPr>
          </a:p>
        </p:txBody>
      </p:sp>
      <p:pic>
        <p:nvPicPr>
          <p:cNvPr id="3" name="Picture 2">
            <a:extLst>
              <a:ext uri="{FF2B5EF4-FFF2-40B4-BE49-F238E27FC236}">
                <a16:creationId xmlns:a16="http://schemas.microsoft.com/office/drawing/2014/main" id="{2A4EA30E-9D6A-417A-8489-64951DE9DE49}"/>
              </a:ext>
            </a:extLst>
          </p:cNvPr>
          <p:cNvPicPr/>
          <p:nvPr/>
        </p:nvPicPr>
        <p:blipFill>
          <a:blip r:embed="rId2" cstate="print">
            <a:lum bright="20000" contrast="20000"/>
          </a:blip>
          <a:srcRect/>
          <a:stretch>
            <a:fillRect/>
          </a:stretch>
        </p:blipFill>
        <p:spPr bwMode="auto">
          <a:xfrm>
            <a:off x="164407" y="644480"/>
            <a:ext cx="1900753" cy="2318453"/>
          </a:xfrm>
          <a:prstGeom prst="rect">
            <a:avLst/>
          </a:prstGeom>
          <a:noFill/>
          <a:ln w="9525">
            <a:noFill/>
            <a:miter lim="800000"/>
            <a:headEnd/>
            <a:tailEnd/>
          </a:ln>
        </p:spPr>
      </p:pic>
      <p:graphicFrame>
        <p:nvGraphicFramePr>
          <p:cNvPr id="4" name="Table 3">
            <a:extLst>
              <a:ext uri="{FF2B5EF4-FFF2-40B4-BE49-F238E27FC236}">
                <a16:creationId xmlns:a16="http://schemas.microsoft.com/office/drawing/2014/main" id="{EEB6EA6E-4B0C-4661-AC3F-5149DF80EB87}"/>
              </a:ext>
            </a:extLst>
          </p:cNvPr>
          <p:cNvGraphicFramePr>
            <a:graphicFrameLocks noGrp="1"/>
          </p:cNvGraphicFramePr>
          <p:nvPr>
            <p:extLst>
              <p:ext uri="{D42A27DB-BD31-4B8C-83A1-F6EECF244321}">
                <p14:modId xmlns:p14="http://schemas.microsoft.com/office/powerpoint/2010/main" val="1841581542"/>
              </p:ext>
            </p:extLst>
          </p:nvPr>
        </p:nvGraphicFramePr>
        <p:xfrm>
          <a:off x="2293082" y="174365"/>
          <a:ext cx="9238180" cy="3820294"/>
        </p:xfrm>
        <a:graphic>
          <a:graphicData uri="http://schemas.openxmlformats.org/drawingml/2006/table">
            <a:tbl>
              <a:tblPr firstRow="1" firstCol="1" bandRow="1">
                <a:tableStyleId>{5C22544A-7EE6-4342-B048-85BDC9FD1C3A}</a:tableStyleId>
              </a:tblPr>
              <a:tblGrid>
                <a:gridCol w="1617906">
                  <a:extLst>
                    <a:ext uri="{9D8B030D-6E8A-4147-A177-3AD203B41FA5}">
                      <a16:colId xmlns:a16="http://schemas.microsoft.com/office/drawing/2014/main" val="634990883"/>
                    </a:ext>
                  </a:extLst>
                </a:gridCol>
                <a:gridCol w="7620274">
                  <a:extLst>
                    <a:ext uri="{9D8B030D-6E8A-4147-A177-3AD203B41FA5}">
                      <a16:colId xmlns:a16="http://schemas.microsoft.com/office/drawing/2014/main" val="3484152575"/>
                    </a:ext>
                  </a:extLst>
                </a:gridCol>
              </a:tblGrid>
              <a:tr h="165988">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                                            TECHNICAL  SPECIFICATION</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IN"/>
                    </a:p>
                  </a:txBody>
                  <a:tcPr/>
                </a:tc>
                <a:extLst>
                  <a:ext uri="{0D108BD9-81ED-4DB2-BD59-A6C34878D82A}">
                    <a16:rowId xmlns:a16="http://schemas.microsoft.com/office/drawing/2014/main" val="490111179"/>
                  </a:ext>
                </a:extLst>
              </a:tr>
              <a:tr h="166149">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Chamber Design</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Triple Walled, ducted air type Three chamber body.</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169718100"/>
                  </a:ext>
                </a:extLst>
              </a:tr>
              <a:tr h="166149">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Inner and Inner Most Chamber</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Inner and Inner  most chamber made of stainless steel 304 Grade</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862295939"/>
                  </a:ext>
                </a:extLst>
              </a:tr>
              <a:tr h="166149">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Outer Chamber</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Outer chamber made of mild steel finished with powder coated.</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211608457"/>
                  </a:ext>
                </a:extLst>
              </a:tr>
              <a:tr h="343803">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Insulation</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Insulation between inner and outer chamber is filled with high grade glass wool with a gap of 75mm thickness, to withstand maximum Temperature 200° C</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469770867"/>
                  </a:ext>
                </a:extLst>
              </a:tr>
              <a:tr h="343803">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Air Circulation Fan Motor</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The motorized forced air circulation is provided at the Side to maintain uniform temperature inside the chamber and opposite side air Vent provided to disperse the moisture.</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688509229"/>
                  </a:ext>
                </a:extLst>
              </a:tr>
              <a:tr h="166149">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Heaters</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Air Heaters are made of high grade Kanthal wires of suitable wattage.</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63647675"/>
                  </a:ext>
                </a:extLst>
              </a:tr>
              <a:tr h="343803">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Gasket</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Neoprene/ Silicon (Optional) rubber gasket is provided for the door to avoid air leakage and temperature loss from Instrument.</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742333196"/>
                  </a:ext>
                </a:extLst>
              </a:tr>
              <a:tr h="166149">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Trays</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The unit is provided with Sheet or mesh stainless steel grades-304. of size 81 x 40 x 3 [WXDXH] cm trays.</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883320042"/>
                  </a:ext>
                </a:extLst>
              </a:tr>
              <a:tr h="166149">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Temperature Range</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5 °C above ambient to 200°C.</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217382005"/>
                  </a:ext>
                </a:extLst>
              </a:tr>
              <a:tr h="343803">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Temperature Controller</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Microprocessor based PID temperature controller with dual display (Process value and set value), low and high limit setting with Cr Al thermocouple and Timer control (optional).</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15060091"/>
                  </a:ext>
                </a:extLst>
              </a:tr>
              <a:tr h="166149">
                <a:tc>
                  <a:txBody>
                    <a:bodyPr/>
                    <a:lstStyle/>
                    <a:p>
                      <a:pPr>
                        <a:lnSpc>
                          <a:spcPct val="115000"/>
                        </a:lnSpc>
                        <a:spcAft>
                          <a:spcPts val="0"/>
                        </a:spcAft>
                      </a:pPr>
                      <a:r>
                        <a:rPr lang="en-US" sz="850">
                          <a:effectLst/>
                          <a:latin typeface="Arial" panose="020B0604020202020204" pitchFamily="34" charset="0"/>
                          <a:cs typeface="Arial" panose="020B0604020202020204" pitchFamily="34" charset="0"/>
                        </a:rPr>
                        <a:t>Temperature Resolution</a:t>
                      </a:r>
                      <a:endParaRPr lang="en-IN" sz="8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0.1°C</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901817517"/>
                  </a:ext>
                </a:extLst>
              </a:tr>
              <a:tr h="166149">
                <a:tc>
                  <a:txBody>
                    <a:bodyPr/>
                    <a:lstStyle/>
                    <a:p>
                      <a:pPr>
                        <a:lnSpc>
                          <a:spcPct val="115000"/>
                        </a:lnSpc>
                        <a:spcAft>
                          <a:spcPts val="0"/>
                        </a:spcAft>
                      </a:pPr>
                      <a:r>
                        <a:rPr lang="en-US" sz="850">
                          <a:effectLst/>
                          <a:latin typeface="Arial" panose="020B0604020202020204" pitchFamily="34" charset="0"/>
                          <a:cs typeface="Arial" panose="020B0604020202020204" pitchFamily="34" charset="0"/>
                        </a:rPr>
                        <a:t>Temperature Accuracy</a:t>
                      </a:r>
                      <a:endParaRPr lang="en-IN" sz="8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 1°C.</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428498914"/>
                  </a:ext>
                </a:extLst>
              </a:tr>
              <a:tr h="166149">
                <a:tc>
                  <a:txBody>
                    <a:bodyPr/>
                    <a:lstStyle/>
                    <a:p>
                      <a:pPr>
                        <a:lnSpc>
                          <a:spcPct val="115000"/>
                        </a:lnSpc>
                        <a:spcAft>
                          <a:spcPts val="0"/>
                        </a:spcAft>
                      </a:pPr>
                      <a:r>
                        <a:rPr lang="en-US" sz="850">
                          <a:effectLst/>
                          <a:latin typeface="Arial" panose="020B0604020202020204" pitchFamily="34" charset="0"/>
                          <a:cs typeface="Arial" panose="020B0604020202020204" pitchFamily="34" charset="0"/>
                        </a:rPr>
                        <a:t>Temperature Accuracy</a:t>
                      </a:r>
                      <a:endParaRPr lang="en-IN" sz="8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 2°C.</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07304579"/>
                  </a:ext>
                </a:extLst>
              </a:tr>
              <a:tr h="166149">
                <a:tc>
                  <a:txBody>
                    <a:bodyPr/>
                    <a:lstStyle/>
                    <a:p>
                      <a:pPr>
                        <a:lnSpc>
                          <a:spcPct val="115000"/>
                        </a:lnSpc>
                        <a:spcAft>
                          <a:spcPts val="0"/>
                        </a:spcAft>
                      </a:pPr>
                      <a:r>
                        <a:rPr lang="en-US" sz="850">
                          <a:effectLst/>
                          <a:latin typeface="Arial" panose="020B0604020202020204" pitchFamily="34" charset="0"/>
                          <a:cs typeface="Arial" panose="020B0604020202020204" pitchFamily="34" charset="0"/>
                        </a:rPr>
                        <a:t>Temperature Uniformity</a:t>
                      </a:r>
                      <a:endParaRPr lang="en-IN" sz="8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 3°C.</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928248226"/>
                  </a:ext>
                </a:extLst>
              </a:tr>
              <a:tr h="166149">
                <a:tc>
                  <a:txBody>
                    <a:bodyPr/>
                    <a:lstStyle/>
                    <a:p>
                      <a:pPr>
                        <a:lnSpc>
                          <a:spcPct val="115000"/>
                        </a:lnSpc>
                        <a:spcAft>
                          <a:spcPts val="0"/>
                        </a:spcAft>
                      </a:pPr>
                      <a:r>
                        <a:rPr lang="en-US" sz="850">
                          <a:effectLst/>
                          <a:latin typeface="Arial" panose="020B0604020202020204" pitchFamily="34" charset="0"/>
                          <a:cs typeface="Arial" panose="020B0604020202020204" pitchFamily="34" charset="0"/>
                        </a:rPr>
                        <a:t>Temperature Uniformity</a:t>
                      </a:r>
                      <a:endParaRPr lang="en-IN" sz="8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 5°C.</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772186094"/>
                  </a:ext>
                </a:extLst>
              </a:tr>
              <a:tr h="166149">
                <a:tc>
                  <a:txBody>
                    <a:bodyPr/>
                    <a:lstStyle/>
                    <a:p>
                      <a:pPr>
                        <a:lnSpc>
                          <a:spcPct val="115000"/>
                        </a:lnSpc>
                        <a:spcAft>
                          <a:spcPts val="0"/>
                        </a:spcAft>
                      </a:pPr>
                      <a:r>
                        <a:rPr lang="en-US" sz="850">
                          <a:effectLst/>
                          <a:latin typeface="Arial" panose="020B0604020202020204" pitchFamily="34" charset="0"/>
                          <a:cs typeface="Arial" panose="020B0604020202020204" pitchFamily="34" charset="0"/>
                        </a:rPr>
                        <a:t>Power Supply</a:t>
                      </a:r>
                      <a:endParaRPr lang="en-IN" sz="8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230 Volts Single Phase 50Hz, AC supply.</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693423161"/>
                  </a:ext>
                </a:extLst>
              </a:tr>
              <a:tr h="166149">
                <a:tc>
                  <a:txBody>
                    <a:bodyPr/>
                    <a:lstStyle/>
                    <a:p>
                      <a:pPr>
                        <a:lnSpc>
                          <a:spcPct val="115000"/>
                        </a:lnSpc>
                        <a:spcAft>
                          <a:spcPts val="0"/>
                        </a:spcAft>
                      </a:pPr>
                      <a:r>
                        <a:rPr lang="en-US" sz="850">
                          <a:effectLst/>
                          <a:latin typeface="Arial" panose="020B0604020202020204" pitchFamily="34" charset="0"/>
                          <a:cs typeface="Arial" panose="020B0604020202020204" pitchFamily="34" charset="0"/>
                        </a:rPr>
                        <a:t>Power Supply</a:t>
                      </a:r>
                      <a:endParaRPr lang="en-IN" sz="8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US" sz="850" dirty="0">
                          <a:effectLst/>
                          <a:latin typeface="Arial" panose="020B0604020202020204" pitchFamily="34" charset="0"/>
                          <a:cs typeface="Arial" panose="020B0604020202020204" pitchFamily="34" charset="0"/>
                        </a:rPr>
                        <a:t>440 Volts  Three Phase 50Hz, AC supply.</a:t>
                      </a:r>
                      <a:endParaRPr lang="en-IN" sz="8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75263531"/>
                  </a:ext>
                </a:extLst>
              </a:tr>
            </a:tbl>
          </a:graphicData>
        </a:graphic>
      </p:graphicFrame>
      <p:graphicFrame>
        <p:nvGraphicFramePr>
          <p:cNvPr id="5" name="Table 4">
            <a:extLst>
              <a:ext uri="{FF2B5EF4-FFF2-40B4-BE49-F238E27FC236}">
                <a16:creationId xmlns:a16="http://schemas.microsoft.com/office/drawing/2014/main" id="{27DA6B5A-63D7-407F-B619-EFC9050242E1}"/>
              </a:ext>
            </a:extLst>
          </p:cNvPr>
          <p:cNvGraphicFramePr>
            <a:graphicFrameLocks noGrp="1"/>
          </p:cNvGraphicFramePr>
          <p:nvPr>
            <p:extLst>
              <p:ext uri="{D42A27DB-BD31-4B8C-83A1-F6EECF244321}">
                <p14:modId xmlns:p14="http://schemas.microsoft.com/office/powerpoint/2010/main" val="4081733609"/>
              </p:ext>
            </p:extLst>
          </p:nvPr>
        </p:nvGraphicFramePr>
        <p:xfrm>
          <a:off x="2293082" y="4287752"/>
          <a:ext cx="9238179" cy="1171826"/>
        </p:xfrm>
        <a:graphic>
          <a:graphicData uri="http://schemas.openxmlformats.org/drawingml/2006/table">
            <a:tbl>
              <a:tblPr firstRow="1" firstCol="1" bandRow="1">
                <a:tableStyleId>{5C22544A-7EE6-4342-B048-85BDC9FD1C3A}</a:tableStyleId>
              </a:tblPr>
              <a:tblGrid>
                <a:gridCol w="588766">
                  <a:extLst>
                    <a:ext uri="{9D8B030D-6E8A-4147-A177-3AD203B41FA5}">
                      <a16:colId xmlns:a16="http://schemas.microsoft.com/office/drawing/2014/main" val="1288205435"/>
                    </a:ext>
                  </a:extLst>
                </a:gridCol>
                <a:gridCol w="1584217">
                  <a:extLst>
                    <a:ext uri="{9D8B030D-6E8A-4147-A177-3AD203B41FA5}">
                      <a16:colId xmlns:a16="http://schemas.microsoft.com/office/drawing/2014/main" val="653622742"/>
                    </a:ext>
                  </a:extLst>
                </a:gridCol>
                <a:gridCol w="1079406">
                  <a:extLst>
                    <a:ext uri="{9D8B030D-6E8A-4147-A177-3AD203B41FA5}">
                      <a16:colId xmlns:a16="http://schemas.microsoft.com/office/drawing/2014/main" val="1326855038"/>
                    </a:ext>
                  </a:extLst>
                </a:gridCol>
                <a:gridCol w="2256937">
                  <a:extLst>
                    <a:ext uri="{9D8B030D-6E8A-4147-A177-3AD203B41FA5}">
                      <a16:colId xmlns:a16="http://schemas.microsoft.com/office/drawing/2014/main" val="1908935955"/>
                    </a:ext>
                  </a:extLst>
                </a:gridCol>
                <a:gridCol w="2453193">
                  <a:extLst>
                    <a:ext uri="{9D8B030D-6E8A-4147-A177-3AD203B41FA5}">
                      <a16:colId xmlns:a16="http://schemas.microsoft.com/office/drawing/2014/main" val="3943250983"/>
                    </a:ext>
                  </a:extLst>
                </a:gridCol>
                <a:gridCol w="1275660">
                  <a:extLst>
                    <a:ext uri="{9D8B030D-6E8A-4147-A177-3AD203B41FA5}">
                      <a16:colId xmlns:a16="http://schemas.microsoft.com/office/drawing/2014/main" val="240355383"/>
                    </a:ext>
                  </a:extLst>
                </a:gridCol>
              </a:tblGrid>
              <a:tr h="261335">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SL</a:t>
                      </a:r>
                      <a:endParaRPr lang="en-IN" sz="8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 No</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Liters. Cap.</a:t>
                      </a:r>
                      <a:endParaRPr lang="en-IN" sz="8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 No of trays</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Model </a:t>
                      </a:r>
                      <a:endParaRPr lang="en-IN" sz="8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 No</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Inner chamber size </a:t>
                      </a:r>
                      <a:endParaRPr lang="en-IN" sz="8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 [ WXDXH] cm</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Outer chamber size </a:t>
                      </a:r>
                      <a:endParaRPr lang="en-IN" sz="800" dirty="0">
                        <a:effectLst/>
                        <a:latin typeface="Arial" panose="020B0604020202020204" pitchFamily="34" charset="0"/>
                        <a:cs typeface="Arial" panose="020B0604020202020204" pitchFamily="34" charset="0"/>
                      </a:endParaRPr>
                    </a:p>
                    <a:p>
                      <a:pPr algn="ctr">
                        <a:lnSpc>
                          <a:spcPct val="115000"/>
                        </a:lnSpc>
                        <a:spcAft>
                          <a:spcPts val="0"/>
                        </a:spcAft>
                      </a:pPr>
                      <a:r>
                        <a:rPr lang="en-US" sz="800" dirty="0">
                          <a:effectLst/>
                          <a:latin typeface="Arial" panose="020B0604020202020204" pitchFamily="34" charset="0"/>
                          <a:cs typeface="Arial" panose="020B0604020202020204" pitchFamily="34" charset="0"/>
                        </a:rPr>
                        <a:t> [ WXDXH] cm</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Power in [watts] </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961033882"/>
                  </a:ext>
                </a:extLst>
              </a:tr>
              <a:tr h="22583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368/12</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TD12</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84 X 43 X102</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 </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2500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00572934"/>
                  </a:ext>
                </a:extLst>
              </a:tr>
              <a:tr h="22583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2</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728/24</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TD24</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85 x 84 x 102</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 </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4000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51553772"/>
                  </a:ext>
                </a:extLst>
              </a:tr>
              <a:tr h="22583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3</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1072/36</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TD36</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85 x 84 x 150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 </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6000</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9182778"/>
                  </a:ext>
                </a:extLst>
              </a:tr>
              <a:tr h="225837">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4</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1414/48</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a:effectLst/>
                          <a:latin typeface="Arial" panose="020B0604020202020204" pitchFamily="34" charset="0"/>
                          <a:cs typeface="Arial" panose="020B0604020202020204" pitchFamily="34" charset="0"/>
                        </a:rPr>
                        <a:t>TD48</a:t>
                      </a:r>
                      <a:endParaRPr lang="en-IN"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85 x 84 x 198</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 </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7500</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46251824"/>
                  </a:ext>
                </a:extLst>
              </a:tr>
            </a:tbl>
          </a:graphicData>
        </a:graphic>
      </p:graphicFrame>
      <p:sp>
        <p:nvSpPr>
          <p:cNvPr id="7" name="Rectangle 6">
            <a:extLst>
              <a:ext uri="{FF2B5EF4-FFF2-40B4-BE49-F238E27FC236}">
                <a16:creationId xmlns:a16="http://schemas.microsoft.com/office/drawing/2014/main" id="{3991E508-E89C-4BE7-991D-E3D2C3AF96B1}"/>
              </a:ext>
            </a:extLst>
          </p:cNvPr>
          <p:cNvSpPr/>
          <p:nvPr/>
        </p:nvSpPr>
        <p:spPr>
          <a:xfrm>
            <a:off x="2228974" y="3918420"/>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pic>
        <p:nvPicPr>
          <p:cNvPr id="8" name="Picture 7">
            <a:extLst>
              <a:ext uri="{FF2B5EF4-FFF2-40B4-BE49-F238E27FC236}">
                <a16:creationId xmlns:a16="http://schemas.microsoft.com/office/drawing/2014/main" id="{A2A85127-9801-42AE-B060-36BE34FA04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406" y="3218284"/>
            <a:ext cx="1900753" cy="2318454"/>
          </a:xfrm>
          <a:prstGeom prst="rect">
            <a:avLst/>
          </a:prstGeom>
          <a:noFill/>
          <a:ln>
            <a:noFill/>
          </a:ln>
        </p:spPr>
      </p:pic>
      <p:pic>
        <p:nvPicPr>
          <p:cNvPr id="9" name="Picture 2">
            <a:extLst>
              <a:ext uri="{FF2B5EF4-FFF2-40B4-BE49-F238E27FC236}">
                <a16:creationId xmlns:a16="http://schemas.microsoft.com/office/drawing/2014/main" id="{2F6DBFDD-2107-44EA-A5F5-8FA91F0B4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4525"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591912"/>
      </p:ext>
    </p:extLst>
  </p:cSld>
  <p:clrMapOvr>
    <a:masterClrMapping/>
  </p:clrMapOvr>
  <mc:AlternateContent xmlns:mc="http://schemas.openxmlformats.org/markup-compatibility/2006" xmlns:p14="http://schemas.microsoft.com/office/powerpoint/2010/main">
    <mc:Choice Requires="p14">
      <p:transition spd="slow" p14:dur="2000" advTm="3271"/>
    </mc:Choice>
    <mc:Fallback xmlns="">
      <p:transition spd="slow" advTm="32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6CD13B-CF54-4972-8F9C-D98D73FBAD50}"/>
              </a:ext>
            </a:extLst>
          </p:cNvPr>
          <p:cNvSpPr/>
          <p:nvPr/>
        </p:nvSpPr>
        <p:spPr>
          <a:xfrm>
            <a:off x="348324" y="1410232"/>
            <a:ext cx="11334596" cy="523220"/>
          </a:xfrm>
          <a:prstGeom prst="rect">
            <a:avLst/>
          </a:prstGeom>
        </p:spPr>
        <p:txBody>
          <a:bodyPr wrap="square">
            <a:spAutoFit/>
          </a:bodyPr>
          <a:lstStyle/>
          <a:p>
            <a:r>
              <a:rPr lang="en-IN" sz="2800" b="1" dirty="0">
                <a:solidFill>
                  <a:schemeClr val="bg1"/>
                </a:solidFill>
                <a:latin typeface="arial" panose="020B0604020202020204" pitchFamily="34" charset="0"/>
              </a:rPr>
              <a:t>HEAT CONTROL INSTRUMENTS AND SERVICES.,</a:t>
            </a:r>
            <a:endParaRPr lang="en-IN" sz="2800" dirty="0">
              <a:solidFill>
                <a:schemeClr val="bg1"/>
              </a:solidFill>
            </a:endParaRPr>
          </a:p>
        </p:txBody>
      </p:sp>
      <p:sp>
        <p:nvSpPr>
          <p:cNvPr id="5" name="Rectangle 4">
            <a:extLst>
              <a:ext uri="{FF2B5EF4-FFF2-40B4-BE49-F238E27FC236}">
                <a16:creationId xmlns:a16="http://schemas.microsoft.com/office/drawing/2014/main" id="{D557D64B-5A1B-4775-8A95-74F5E038DCEF}"/>
              </a:ext>
            </a:extLst>
          </p:cNvPr>
          <p:cNvSpPr/>
          <p:nvPr/>
        </p:nvSpPr>
        <p:spPr>
          <a:xfrm>
            <a:off x="436459" y="2211883"/>
            <a:ext cx="2879314" cy="523220"/>
          </a:xfrm>
          <a:prstGeom prst="rect">
            <a:avLst/>
          </a:prstGeom>
        </p:spPr>
        <p:txBody>
          <a:bodyPr wrap="none">
            <a:spAutoFit/>
          </a:bodyPr>
          <a:lstStyle/>
          <a:p>
            <a:r>
              <a:rPr lang="en-US" sz="28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Specialized in : </a:t>
            </a:r>
            <a:endParaRPr lang="en-IN" sz="2800" dirty="0">
              <a:solidFill>
                <a:schemeClr val="bg1"/>
              </a:solidFill>
            </a:endParaRPr>
          </a:p>
        </p:txBody>
      </p:sp>
      <p:sp>
        <p:nvSpPr>
          <p:cNvPr id="6" name="Rectangle 5">
            <a:extLst>
              <a:ext uri="{FF2B5EF4-FFF2-40B4-BE49-F238E27FC236}">
                <a16:creationId xmlns:a16="http://schemas.microsoft.com/office/drawing/2014/main" id="{5465C2C0-0633-465F-A1DC-B20573367629}"/>
              </a:ext>
            </a:extLst>
          </p:cNvPr>
          <p:cNvSpPr/>
          <p:nvPr/>
        </p:nvSpPr>
        <p:spPr>
          <a:xfrm>
            <a:off x="348324" y="3013534"/>
            <a:ext cx="10760664" cy="1384995"/>
          </a:xfrm>
          <a:prstGeom prst="rect">
            <a:avLst/>
          </a:prstGeom>
        </p:spPr>
        <p:txBody>
          <a:bodyPr wrap="square">
            <a:spAutoFit/>
          </a:bodyPr>
          <a:lstStyle/>
          <a:p>
            <a:pPr>
              <a:spcAft>
                <a:spcPts val="0"/>
              </a:spcAft>
            </a:pPr>
            <a:r>
              <a:rPr lang="en-IN" sz="2800" dirty="0">
                <a:solidFill>
                  <a:schemeClr val="bg1"/>
                </a:solidFill>
                <a:latin typeface="arial" panose="020B0604020202020204" pitchFamily="34" charset="0"/>
              </a:rPr>
              <a:t>Manufactures and suppliers of : </a:t>
            </a:r>
            <a:r>
              <a:rPr lang="en-IN" sz="2800" b="1" dirty="0">
                <a:solidFill>
                  <a:schemeClr val="bg1"/>
                </a:solidFill>
                <a:latin typeface="arial" panose="020B0604020202020204" pitchFamily="34" charset="0"/>
              </a:rPr>
              <a:t>Scientific, Laboratory and Industrial instruments,</a:t>
            </a:r>
            <a:endParaRPr lang="en-IN" sz="2800" dirty="0">
              <a:solidFill>
                <a:schemeClr val="bg1"/>
              </a:solidFill>
              <a:latin typeface="calibri" panose="020F0502020204030204" pitchFamily="34" charset="0"/>
            </a:endParaRPr>
          </a:p>
          <a:p>
            <a:pPr>
              <a:spcAft>
                <a:spcPts val="0"/>
              </a:spcAft>
            </a:pPr>
            <a:r>
              <a:rPr lang="en-IN" sz="2800" b="1" dirty="0">
                <a:solidFill>
                  <a:schemeClr val="bg1"/>
                </a:solidFill>
                <a:latin typeface="arial" panose="020B0604020202020204" pitchFamily="34" charset="0"/>
              </a:rPr>
              <a:t>Hospital Instruments cooling systems</a:t>
            </a:r>
          </a:p>
        </p:txBody>
      </p:sp>
      <p:sp>
        <p:nvSpPr>
          <p:cNvPr id="7" name="Rectangle 6">
            <a:extLst>
              <a:ext uri="{FF2B5EF4-FFF2-40B4-BE49-F238E27FC236}">
                <a16:creationId xmlns:a16="http://schemas.microsoft.com/office/drawing/2014/main" id="{9722A4C7-5BC8-4AD5-8124-C0F87A803306}"/>
              </a:ext>
            </a:extLst>
          </p:cNvPr>
          <p:cNvSpPr/>
          <p:nvPr/>
        </p:nvSpPr>
        <p:spPr>
          <a:xfrm>
            <a:off x="348324" y="4676960"/>
            <a:ext cx="10760664" cy="954107"/>
          </a:xfrm>
          <a:prstGeom prst="rect">
            <a:avLst/>
          </a:prstGeom>
        </p:spPr>
        <p:txBody>
          <a:bodyPr wrap="square">
            <a:spAutoFit/>
          </a:bodyPr>
          <a:lstStyle/>
          <a:p>
            <a:pPr>
              <a:spcAft>
                <a:spcPts val="0"/>
              </a:spcAft>
            </a:pPr>
            <a:r>
              <a:rPr lang="en-IN" sz="2800" b="1" dirty="0">
                <a:solidFill>
                  <a:schemeClr val="bg1"/>
                </a:solidFill>
                <a:latin typeface="arial" panose="020B0604020202020204" pitchFamily="34" charset="0"/>
              </a:rPr>
              <a:t>Stainless Steel Fabrication, Mild Steel Fabrication, CNC Bending, CNC Laser Cutting, General Fabrication Etc.,</a:t>
            </a:r>
            <a:endParaRPr lang="en-IN" sz="2800" dirty="0">
              <a:solidFill>
                <a:schemeClr val="bg1"/>
              </a:solidFill>
              <a:effectLst/>
              <a:latin typeface="calibri" panose="020F0502020204030204" pitchFamily="34" charset="0"/>
            </a:endParaRPr>
          </a:p>
        </p:txBody>
      </p:sp>
      <p:pic>
        <p:nvPicPr>
          <p:cNvPr id="15" name="Picture 2">
            <a:extLst>
              <a:ext uri="{FF2B5EF4-FFF2-40B4-BE49-F238E27FC236}">
                <a16:creationId xmlns:a16="http://schemas.microsoft.com/office/drawing/2014/main" id="{25847878-42F6-4DF8-BF82-FB1C541FB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565" y="63498"/>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023332"/>
      </p:ext>
    </p:extLst>
  </p:cSld>
  <p:clrMapOvr>
    <a:masterClrMapping/>
  </p:clrMapOvr>
  <mc:AlternateContent xmlns:mc="http://schemas.openxmlformats.org/markup-compatibility/2006" xmlns:p14="http://schemas.microsoft.com/office/powerpoint/2010/main">
    <mc:Choice Requires="p14">
      <p:transition spd="slow" p14:dur="2000" advTm="5463"/>
    </mc:Choice>
    <mc:Fallback xmlns="">
      <p:transition spd="slow" advTm="546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small, oven, kitchen&#10;&#10;Description automatically generated">
            <a:extLst>
              <a:ext uri="{FF2B5EF4-FFF2-40B4-BE49-F238E27FC236}">
                <a16:creationId xmlns:a16="http://schemas.microsoft.com/office/drawing/2014/main" id="{C206B0C8-0AD5-40B5-AD6B-202F9E0EB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19" y="586598"/>
            <a:ext cx="1794076" cy="1589440"/>
          </a:xfrm>
          <a:prstGeom prst="rect">
            <a:avLst/>
          </a:prstGeom>
        </p:spPr>
      </p:pic>
      <p:pic>
        <p:nvPicPr>
          <p:cNvPr id="5" name="Picture 4" descr="A picture containing indoor, sitting, refrigerator, box&#10;&#10;Description automatically generated">
            <a:extLst>
              <a:ext uri="{FF2B5EF4-FFF2-40B4-BE49-F238E27FC236}">
                <a16:creationId xmlns:a16="http://schemas.microsoft.com/office/drawing/2014/main" id="{0265DA43-8C1F-41DE-B185-41F8F9F17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19" y="2268517"/>
            <a:ext cx="1794075" cy="1930852"/>
          </a:xfrm>
          <a:prstGeom prst="rect">
            <a:avLst/>
          </a:prstGeom>
        </p:spPr>
      </p:pic>
      <p:pic>
        <p:nvPicPr>
          <p:cNvPr id="7" name="Picture 6" descr="A picture containing building, sitting, old, small&#10;&#10;Description automatically generated">
            <a:extLst>
              <a:ext uri="{FF2B5EF4-FFF2-40B4-BE49-F238E27FC236}">
                <a16:creationId xmlns:a16="http://schemas.microsoft.com/office/drawing/2014/main" id="{91E8CF2E-E57C-4591-BE79-47BC680A8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19" y="4199369"/>
            <a:ext cx="1794075" cy="1771092"/>
          </a:xfrm>
          <a:prstGeom prst="rect">
            <a:avLst/>
          </a:prstGeom>
        </p:spPr>
      </p:pic>
      <p:sp>
        <p:nvSpPr>
          <p:cNvPr id="8" name="Rectangle 7">
            <a:extLst>
              <a:ext uri="{FF2B5EF4-FFF2-40B4-BE49-F238E27FC236}">
                <a16:creationId xmlns:a16="http://schemas.microsoft.com/office/drawing/2014/main" id="{E7C92FB4-754A-4CF0-8F4D-BA122F1D061E}"/>
              </a:ext>
            </a:extLst>
          </p:cNvPr>
          <p:cNvSpPr/>
          <p:nvPr/>
        </p:nvSpPr>
        <p:spPr>
          <a:xfrm>
            <a:off x="-20141" y="78693"/>
            <a:ext cx="2199641" cy="461665"/>
          </a:xfrm>
          <a:prstGeom prst="rect">
            <a:avLst/>
          </a:prstGeom>
        </p:spPr>
        <p:txBody>
          <a:bodyPr wrap="none">
            <a:spAutoFit/>
          </a:bodyPr>
          <a:lstStyle/>
          <a:p>
            <a:r>
              <a:rPr lang="en-IN"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Muffle Furnace </a:t>
            </a:r>
            <a:endParaRPr lang="en-IN" sz="2400" b="1" dirty="0">
              <a:solidFill>
                <a:schemeClr val="accent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6BC0D1BF-AA8F-4BAE-BA99-0FA2046B4D59}"/>
              </a:ext>
            </a:extLst>
          </p:cNvPr>
          <p:cNvSpPr/>
          <p:nvPr/>
        </p:nvSpPr>
        <p:spPr>
          <a:xfrm>
            <a:off x="2016087" y="3608182"/>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graphicFrame>
        <p:nvGraphicFramePr>
          <p:cNvPr id="20" name="Table 19">
            <a:extLst>
              <a:ext uri="{FF2B5EF4-FFF2-40B4-BE49-F238E27FC236}">
                <a16:creationId xmlns:a16="http://schemas.microsoft.com/office/drawing/2014/main" id="{4DFDC31E-145D-42F2-AA47-E5B2E0759006}"/>
              </a:ext>
            </a:extLst>
          </p:cNvPr>
          <p:cNvGraphicFramePr>
            <a:graphicFrameLocks noGrp="1"/>
          </p:cNvGraphicFramePr>
          <p:nvPr>
            <p:extLst>
              <p:ext uri="{D42A27DB-BD31-4B8C-83A1-F6EECF244321}">
                <p14:modId xmlns:p14="http://schemas.microsoft.com/office/powerpoint/2010/main" val="511909119"/>
              </p:ext>
            </p:extLst>
          </p:nvPr>
        </p:nvGraphicFramePr>
        <p:xfrm>
          <a:off x="2016087" y="261831"/>
          <a:ext cx="9535447" cy="3346350"/>
        </p:xfrm>
        <a:graphic>
          <a:graphicData uri="http://schemas.openxmlformats.org/drawingml/2006/table">
            <a:tbl>
              <a:tblPr firstRow="1" firstCol="1" bandRow="1">
                <a:tableStyleId>{5C22544A-7EE6-4342-B048-85BDC9FD1C3A}</a:tableStyleId>
              </a:tblPr>
              <a:tblGrid>
                <a:gridCol w="1481655">
                  <a:extLst>
                    <a:ext uri="{9D8B030D-6E8A-4147-A177-3AD203B41FA5}">
                      <a16:colId xmlns:a16="http://schemas.microsoft.com/office/drawing/2014/main" val="3304932213"/>
                    </a:ext>
                  </a:extLst>
                </a:gridCol>
                <a:gridCol w="8053792">
                  <a:extLst>
                    <a:ext uri="{9D8B030D-6E8A-4147-A177-3AD203B41FA5}">
                      <a16:colId xmlns:a16="http://schemas.microsoft.com/office/drawing/2014/main" val="36357106"/>
                    </a:ext>
                  </a:extLst>
                </a:gridCol>
              </a:tblGrid>
              <a:tr h="281634">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TECHNICAL  SPECIFICATION</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2801780288"/>
                  </a:ext>
                </a:extLst>
              </a:tr>
              <a:tr h="15033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Chamber Design</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Double walled</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8610728"/>
                  </a:ext>
                </a:extLst>
              </a:tr>
              <a:tr h="15033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Inner Chamber</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Inner muffle wound on Kanthal A1 heating elements and embedded with high quality ceramic cement to avoid heat loss</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9106444"/>
                  </a:ext>
                </a:extLst>
              </a:tr>
              <a:tr h="15033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Outer Chamber</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Outer chamber made of mild steel and finished with powder coated.</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840185"/>
                  </a:ext>
                </a:extLst>
              </a:tr>
              <a:tr h="311087">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Insulation</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between muffle and outer walls insulated with high quality light weight ceramic fibre.</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8472192"/>
                  </a:ext>
                </a:extLst>
              </a:tr>
              <a:tr h="15033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Heaters</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High grade Kanthal wires wounded on a muffle of suitable wattage.</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0124631"/>
                  </a:ext>
                </a:extLst>
              </a:tr>
              <a:tr h="15033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Gasket</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asbestos rope gasket is provided for the door to avoid air leakage and temperature loss from Instrument.</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6062896"/>
                  </a:ext>
                </a:extLst>
              </a:tr>
              <a:tr h="311087">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Range</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°C above ambient to 1000°C.</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6023727"/>
                  </a:ext>
                </a:extLst>
              </a:tr>
              <a:tr h="309303">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Controller</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Microprocessor based PID temperature controller with dual display (Process value and set value), low and high limit setting with Thermocouple CRAL ‘K’ type  timer control.</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9313267"/>
                  </a:ext>
                </a:extLst>
              </a:tr>
              <a:tr h="469101">
                <a:tc>
                  <a:txBody>
                    <a:bodyPr/>
                    <a:lstStyle/>
                    <a:p>
                      <a:pPr>
                        <a:lnSpc>
                          <a:spcPct val="115000"/>
                        </a:lnSpc>
                        <a:spcAft>
                          <a:spcPts val="0"/>
                        </a:spcAft>
                      </a:pPr>
                      <a:r>
                        <a:rPr lang="en-US"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T</a:t>
                      </a:r>
                      <a:r>
                        <a:rPr lang="en-IN" sz="9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hyrister</a:t>
                      </a: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t>
                      </a:r>
                      <a:r>
                        <a:rPr lang="en-IN" sz="9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ontroller</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a:t>
                      </a: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replacement of temperature controller to get  </a:t>
                      </a: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better accuracy</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temperature from minimum to maximum specified temperature range given </a:t>
                      </a: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to avoid  over soot </a:t>
                      </a: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lower temperature </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done by </a:t>
                      </a: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thyrister</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iced temperature </a:t>
                      </a: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controller </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Thyisterized</a:t>
                      </a: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a:t>
                      </a: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ack</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on extra cost of Rs.9,800.00 up to 5 Kw Single Phase  Above 5 to 10 kw  the cost around 20,000.00</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2570722"/>
                  </a:ext>
                </a:extLst>
              </a:tr>
              <a:tr h="311087">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Resolution</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0.1°C</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2420820"/>
                  </a:ext>
                </a:extLst>
              </a:tr>
              <a:tr h="15033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Accuracy</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3°C.</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7942760"/>
                  </a:ext>
                </a:extLst>
              </a:tr>
              <a:tr h="15033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Uniformity</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5°C.</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5193936"/>
                  </a:ext>
                </a:extLst>
              </a:tr>
              <a:tr h="15033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Power Supply</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 Volts Single Phase 50Hz, AC supply.</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1318647"/>
                  </a:ext>
                </a:extLst>
              </a:tr>
              <a:tr h="15033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Power Supply</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440 Volts  Three Phase 50Hz, AC supply. For above 5 KW.</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1966638"/>
                  </a:ext>
                </a:extLst>
              </a:tr>
            </a:tbl>
          </a:graphicData>
        </a:graphic>
      </p:graphicFrame>
      <p:pic>
        <p:nvPicPr>
          <p:cNvPr id="21" name="Picture 2">
            <a:extLst>
              <a:ext uri="{FF2B5EF4-FFF2-40B4-BE49-F238E27FC236}">
                <a16:creationId xmlns:a16="http://schemas.microsoft.com/office/drawing/2014/main" id="{702DA6F6-0E5B-4566-B00D-C9DD567ED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0689" y="124787"/>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 22">
            <a:extLst>
              <a:ext uri="{FF2B5EF4-FFF2-40B4-BE49-F238E27FC236}">
                <a16:creationId xmlns:a16="http://schemas.microsoft.com/office/drawing/2014/main" id="{0D7694FD-AEE0-48E2-8805-01363B966726}"/>
              </a:ext>
            </a:extLst>
          </p:cNvPr>
          <p:cNvGraphicFramePr>
            <a:graphicFrameLocks noGrp="1"/>
          </p:cNvGraphicFramePr>
          <p:nvPr>
            <p:extLst>
              <p:ext uri="{D42A27DB-BD31-4B8C-83A1-F6EECF244321}">
                <p14:modId xmlns:p14="http://schemas.microsoft.com/office/powerpoint/2010/main" val="1296214395"/>
              </p:ext>
            </p:extLst>
          </p:nvPr>
        </p:nvGraphicFramePr>
        <p:xfrm>
          <a:off x="2016087" y="3977514"/>
          <a:ext cx="9535447" cy="1404182"/>
        </p:xfrm>
        <a:graphic>
          <a:graphicData uri="http://schemas.openxmlformats.org/drawingml/2006/table">
            <a:tbl>
              <a:tblPr firstRow="1" firstCol="1" bandRow="1">
                <a:tableStyleId>{5C22544A-7EE6-4342-B048-85BDC9FD1C3A}</a:tableStyleId>
              </a:tblPr>
              <a:tblGrid>
                <a:gridCol w="705072">
                  <a:extLst>
                    <a:ext uri="{9D8B030D-6E8A-4147-A177-3AD203B41FA5}">
                      <a16:colId xmlns:a16="http://schemas.microsoft.com/office/drawing/2014/main" val="3283692163"/>
                    </a:ext>
                  </a:extLst>
                </a:gridCol>
                <a:gridCol w="1897166">
                  <a:extLst>
                    <a:ext uri="{9D8B030D-6E8A-4147-A177-3AD203B41FA5}">
                      <a16:colId xmlns:a16="http://schemas.microsoft.com/office/drawing/2014/main" val="3412541695"/>
                    </a:ext>
                  </a:extLst>
                </a:gridCol>
                <a:gridCol w="1914681">
                  <a:extLst>
                    <a:ext uri="{9D8B030D-6E8A-4147-A177-3AD203B41FA5}">
                      <a16:colId xmlns:a16="http://schemas.microsoft.com/office/drawing/2014/main" val="1077101894"/>
                    </a:ext>
                  </a:extLst>
                </a:gridCol>
                <a:gridCol w="2806234">
                  <a:extLst>
                    <a:ext uri="{9D8B030D-6E8A-4147-A177-3AD203B41FA5}">
                      <a16:colId xmlns:a16="http://schemas.microsoft.com/office/drawing/2014/main" val="58541165"/>
                    </a:ext>
                  </a:extLst>
                </a:gridCol>
                <a:gridCol w="2212294">
                  <a:extLst>
                    <a:ext uri="{9D8B030D-6E8A-4147-A177-3AD203B41FA5}">
                      <a16:colId xmlns:a16="http://schemas.microsoft.com/office/drawing/2014/main" val="1180121072"/>
                    </a:ext>
                  </a:extLst>
                </a:gridCol>
              </a:tblGrid>
              <a:tr h="274997">
                <a:tc>
                  <a:txBody>
                    <a:bodyPr/>
                    <a:lstStyle/>
                    <a:p>
                      <a:pPr algn="ctr">
                        <a:lnSpc>
                          <a:spcPct val="115000"/>
                        </a:lnSpc>
                        <a:spcAft>
                          <a:spcPts val="0"/>
                        </a:spcAft>
                      </a:pPr>
                      <a:r>
                        <a:rPr lang="en-IN" sz="800" dirty="0" err="1">
                          <a:effectLst/>
                          <a:latin typeface="Arial" panose="020B0604020202020204" pitchFamily="34" charset="0"/>
                          <a:ea typeface="Times New Roman" panose="02020603050405020304" pitchFamily="18" charset="0"/>
                          <a:cs typeface="Times New Roman" panose="02020603050405020304" pitchFamily="18" charset="0"/>
                        </a:rPr>
                        <a:t>Sl.No</a:t>
                      </a:r>
                      <a:r>
                        <a:rPr lang="en-IN" sz="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Model No</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Inner chamber size [WXDXH] cm</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Outer chamber size  [ WXDXH] cm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Power in Kilo Watts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8605378"/>
                  </a:ext>
                </a:extLst>
              </a:tr>
              <a:tr h="225837">
                <a:tc>
                  <a:txBody>
                    <a:bodyPr/>
                    <a:lstStyle/>
                    <a:p>
                      <a:pPr algn="ct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MF-494-1000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100x225x100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420x520x650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1417871"/>
                  </a:ext>
                </a:extLst>
              </a:tr>
              <a:tr h="225837">
                <a:tc>
                  <a:txBody>
                    <a:bodyPr/>
                    <a:lstStyle/>
                    <a:p>
                      <a:pPr algn="ct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MF-5105-1000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125x250x125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2.5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7636926"/>
                  </a:ext>
                </a:extLst>
              </a:tr>
              <a:tr h="225837">
                <a:tc>
                  <a:txBody>
                    <a:bodyPr/>
                    <a:lstStyle/>
                    <a:p>
                      <a:pPr algn="ct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MF-6126-1000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150x300x150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460x650x720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2135671"/>
                  </a:ext>
                </a:extLst>
              </a:tr>
              <a:tr h="225837">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MF-8128-1000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200x300x200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500x650x760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4.5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8513881"/>
                  </a:ext>
                </a:extLst>
              </a:tr>
              <a:tr h="225837">
                <a:tc>
                  <a:txBody>
                    <a:bodyPr/>
                    <a:lstStyle/>
                    <a:p>
                      <a:pPr marL="0" algn="ctr" defTabSz="914400" rtl="0" eaLnBrk="1" latinLnBrk="0" hangingPunct="1">
                        <a:lnSpc>
                          <a:spcPct val="115000"/>
                        </a:lnSpc>
                        <a:spcAft>
                          <a:spcPts val="0"/>
                        </a:spcAft>
                      </a:pPr>
                      <a:r>
                        <a:rPr lang="en-IN" sz="800" b="0"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IN" sz="800" b="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en-IN" sz="8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MF-9189-1000</a:t>
                      </a:r>
                      <a:endParaRPr lang="en-IN" sz="8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en-IN" sz="8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225x450x225</a:t>
                      </a:r>
                      <a:endParaRPr lang="en-IN" sz="8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en-IN" sz="8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530x800x800</a:t>
                      </a:r>
                      <a:endParaRPr lang="en-IN" sz="8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en-IN" sz="8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7.5 to 9</a:t>
                      </a:r>
                      <a:endParaRPr lang="en-IN" sz="8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8654121"/>
                  </a:ext>
                </a:extLst>
              </a:tr>
            </a:tbl>
          </a:graphicData>
        </a:graphic>
      </p:graphicFrame>
    </p:spTree>
    <p:extLst>
      <p:ext uri="{BB962C8B-B14F-4D97-AF65-F5344CB8AC3E}">
        <p14:creationId xmlns:p14="http://schemas.microsoft.com/office/powerpoint/2010/main" val="398514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F1B53B-4218-477D-98CD-5E7465367273}"/>
              </a:ext>
            </a:extLst>
          </p:cNvPr>
          <p:cNvGraphicFramePr>
            <a:graphicFrameLocks noGrp="1"/>
          </p:cNvGraphicFramePr>
          <p:nvPr>
            <p:extLst>
              <p:ext uri="{D42A27DB-BD31-4B8C-83A1-F6EECF244321}">
                <p14:modId xmlns:p14="http://schemas.microsoft.com/office/powerpoint/2010/main" val="845459375"/>
              </p:ext>
            </p:extLst>
          </p:nvPr>
        </p:nvGraphicFramePr>
        <p:xfrm>
          <a:off x="1962354" y="89451"/>
          <a:ext cx="9656470" cy="3639415"/>
        </p:xfrm>
        <a:graphic>
          <a:graphicData uri="http://schemas.openxmlformats.org/drawingml/2006/table">
            <a:tbl>
              <a:tblPr firstRow="1" firstCol="1" bandRow="1">
                <a:tableStyleId>{5C22544A-7EE6-4342-B048-85BDC9FD1C3A}</a:tableStyleId>
              </a:tblPr>
              <a:tblGrid>
                <a:gridCol w="1500460">
                  <a:extLst>
                    <a:ext uri="{9D8B030D-6E8A-4147-A177-3AD203B41FA5}">
                      <a16:colId xmlns:a16="http://schemas.microsoft.com/office/drawing/2014/main" val="1702715002"/>
                    </a:ext>
                  </a:extLst>
                </a:gridCol>
                <a:gridCol w="8156010">
                  <a:extLst>
                    <a:ext uri="{9D8B030D-6E8A-4147-A177-3AD203B41FA5}">
                      <a16:colId xmlns:a16="http://schemas.microsoft.com/office/drawing/2014/main" val="2160368985"/>
                    </a:ext>
                  </a:extLst>
                </a:gridCol>
              </a:tblGrid>
              <a:tr h="259768">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TECHNICAL  SPECIFICATION</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534924410"/>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Chamber Design</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Double walled</a:t>
                      </a:r>
                      <a:endParaRPr lang="en-IN" sz="9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276577"/>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Inner Chamber</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Inner chamber made of stainless steel 304 Grade</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290168"/>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Outer Chamber</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Outer chamber made of mild steel and finished with powder coated.</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7705842"/>
                  </a:ext>
                </a:extLst>
              </a:tr>
              <a:tr h="307286">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Insulation</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Insulation between inner and outer chamber is filled with high grade glass wool with a gap of 65mm thickness</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9056440"/>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Heaters</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Memmert type Air Heaters are made of high grade Kanthal wires of suitable wattage, wound on the all around the Chamber.</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5138000"/>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Gasket</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Silicon rubber gaskets with effective door locking system for 100% sealing to hold vacuum effectively</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30637"/>
                  </a:ext>
                </a:extLst>
              </a:tr>
              <a:tr h="307286">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Door Glass Window</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door has viewing tough glass window with leak proof sealed. Door , Hinges, lock Hinges made of  SS- 304 grade</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6954982"/>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Accessories Fitted</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has vacuum gauge, vacuum release valve and vacuum inlet valve</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0767902"/>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Trays</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Two perforated removable stainless steel trays at the fixed distance.</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013250"/>
                  </a:ext>
                </a:extLst>
              </a:tr>
              <a:tr h="307286">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Vacuum attainable</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Vacuum attainable up to 670mm/Hg.</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976051"/>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Range</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°C above ambient to 200°C.</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4697400"/>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Controller</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Microprocessor based PID controller with dual display (Process value and set value), low and high limit setting and Cr Al thermocouple.</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2872589"/>
                  </a:ext>
                </a:extLst>
              </a:tr>
              <a:tr h="335909">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Resolution</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0.1°C</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878607"/>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Accuracy</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2°C.</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5798373"/>
                  </a:ext>
                </a:extLst>
              </a:tr>
              <a:tr h="335909">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Uniformity</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8°C.</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1492900"/>
                  </a:ext>
                </a:extLst>
              </a:tr>
              <a:tr h="162361">
                <a:tc>
                  <a:txBody>
                    <a:bodyPr/>
                    <a:lstStyle/>
                    <a:p>
                      <a:pPr>
                        <a:lnSpc>
                          <a:spcPct val="115000"/>
                        </a:lnSpc>
                        <a:spcAft>
                          <a:spcPts val="0"/>
                        </a:spcAft>
                      </a:pPr>
                      <a:r>
                        <a:rPr lang="en-IN" sz="9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Power Supply</a:t>
                      </a:r>
                      <a:endParaRPr lang="en-IN" sz="9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 Volts Single Phase 50Hz, AC supply.</a:t>
                      </a:r>
                      <a:endParaRPr lang="en-IN"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990026"/>
                  </a:ext>
                </a:extLst>
              </a:tr>
            </a:tbl>
          </a:graphicData>
        </a:graphic>
      </p:graphicFrame>
      <p:pic>
        <p:nvPicPr>
          <p:cNvPr id="4" name="Picture 3" descr="A picture containing indoor, sitting, small, room&#10;&#10;Description automatically generated">
            <a:extLst>
              <a:ext uri="{FF2B5EF4-FFF2-40B4-BE49-F238E27FC236}">
                <a16:creationId xmlns:a16="http://schemas.microsoft.com/office/drawing/2014/main" id="{2DFB64F7-C8A6-4E32-9805-8806E5585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37" y="818543"/>
            <a:ext cx="1721124" cy="4110332"/>
          </a:xfrm>
          <a:prstGeom prst="rect">
            <a:avLst/>
          </a:prstGeom>
        </p:spPr>
      </p:pic>
      <p:sp>
        <p:nvSpPr>
          <p:cNvPr id="5" name="Rectangle 4">
            <a:extLst>
              <a:ext uri="{FF2B5EF4-FFF2-40B4-BE49-F238E27FC236}">
                <a16:creationId xmlns:a16="http://schemas.microsoft.com/office/drawing/2014/main" id="{4298A306-14B5-4A61-B8BE-E9022C0F99F9}"/>
              </a:ext>
            </a:extLst>
          </p:cNvPr>
          <p:cNvSpPr/>
          <p:nvPr/>
        </p:nvSpPr>
        <p:spPr>
          <a:xfrm>
            <a:off x="-2089701" y="64893"/>
            <a:ext cx="6096000" cy="708912"/>
          </a:xfrm>
          <a:prstGeom prst="rect">
            <a:avLst/>
          </a:prstGeom>
        </p:spPr>
        <p:txBody>
          <a:bodyPr>
            <a:spAutoFit/>
          </a:bodyPr>
          <a:lstStyle/>
          <a:p>
            <a:pPr algn="ctr">
              <a:lnSpc>
                <a:spcPct val="115000"/>
              </a:lnSpc>
              <a:spcAft>
                <a:spcPts val="0"/>
              </a:spcAft>
            </a:pPr>
            <a:r>
              <a:rPr lang="en-IN"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VACUUM OVEN</a:t>
            </a:r>
          </a:p>
          <a:p>
            <a:pPr algn="ctr">
              <a:lnSpc>
                <a:spcPct val="115000"/>
              </a:lnSpc>
              <a:spcAft>
                <a:spcPts val="0"/>
              </a:spcAft>
            </a:pPr>
            <a:r>
              <a:rPr lang="en-IN"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(RECTAGULAR)</a:t>
            </a:r>
            <a:endParaRPr lang="en-IN"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74207E0-514E-42B0-8138-040683D33B20}"/>
              </a:ext>
            </a:extLst>
          </p:cNvPr>
          <p:cNvSpPr/>
          <p:nvPr/>
        </p:nvSpPr>
        <p:spPr>
          <a:xfrm>
            <a:off x="1923053" y="3728872"/>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graphicFrame>
        <p:nvGraphicFramePr>
          <p:cNvPr id="7" name="Table 6">
            <a:extLst>
              <a:ext uri="{FF2B5EF4-FFF2-40B4-BE49-F238E27FC236}">
                <a16:creationId xmlns:a16="http://schemas.microsoft.com/office/drawing/2014/main" id="{10A69B3C-E8D8-4948-9808-15DDD8EC535C}"/>
              </a:ext>
            </a:extLst>
          </p:cNvPr>
          <p:cNvGraphicFramePr>
            <a:graphicFrameLocks noGrp="1"/>
          </p:cNvGraphicFramePr>
          <p:nvPr>
            <p:extLst>
              <p:ext uri="{D42A27DB-BD31-4B8C-83A1-F6EECF244321}">
                <p14:modId xmlns:p14="http://schemas.microsoft.com/office/powerpoint/2010/main" val="3689338198"/>
              </p:ext>
            </p:extLst>
          </p:nvPr>
        </p:nvGraphicFramePr>
        <p:xfrm>
          <a:off x="1962353" y="4145864"/>
          <a:ext cx="9578126" cy="1336167"/>
        </p:xfrm>
        <a:graphic>
          <a:graphicData uri="http://schemas.openxmlformats.org/drawingml/2006/table">
            <a:tbl>
              <a:tblPr firstRow="1" firstCol="1" bandRow="1">
                <a:tableStyleId>{5C22544A-7EE6-4342-B048-85BDC9FD1C3A}</a:tableStyleId>
              </a:tblPr>
              <a:tblGrid>
                <a:gridCol w="686813">
                  <a:extLst>
                    <a:ext uri="{9D8B030D-6E8A-4147-A177-3AD203B41FA5}">
                      <a16:colId xmlns:a16="http://schemas.microsoft.com/office/drawing/2014/main" val="1357008323"/>
                    </a:ext>
                  </a:extLst>
                </a:gridCol>
                <a:gridCol w="1129166">
                  <a:extLst>
                    <a:ext uri="{9D8B030D-6E8A-4147-A177-3AD203B41FA5}">
                      <a16:colId xmlns:a16="http://schemas.microsoft.com/office/drawing/2014/main" val="363833267"/>
                    </a:ext>
                  </a:extLst>
                </a:gridCol>
                <a:gridCol w="1814815">
                  <a:extLst>
                    <a:ext uri="{9D8B030D-6E8A-4147-A177-3AD203B41FA5}">
                      <a16:colId xmlns:a16="http://schemas.microsoft.com/office/drawing/2014/main" val="2664424324"/>
                    </a:ext>
                  </a:extLst>
                </a:gridCol>
                <a:gridCol w="2310717">
                  <a:extLst>
                    <a:ext uri="{9D8B030D-6E8A-4147-A177-3AD203B41FA5}">
                      <a16:colId xmlns:a16="http://schemas.microsoft.com/office/drawing/2014/main" val="2527191214"/>
                    </a:ext>
                  </a:extLst>
                </a:gridCol>
                <a:gridCol w="2309553">
                  <a:extLst>
                    <a:ext uri="{9D8B030D-6E8A-4147-A177-3AD203B41FA5}">
                      <a16:colId xmlns:a16="http://schemas.microsoft.com/office/drawing/2014/main" val="2435753082"/>
                    </a:ext>
                  </a:extLst>
                </a:gridCol>
                <a:gridCol w="1327062">
                  <a:extLst>
                    <a:ext uri="{9D8B030D-6E8A-4147-A177-3AD203B41FA5}">
                      <a16:colId xmlns:a16="http://schemas.microsoft.com/office/drawing/2014/main" val="3319646168"/>
                    </a:ext>
                  </a:extLst>
                </a:gridCol>
              </a:tblGrid>
              <a:tr h="146440">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Sl. No.</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err="1">
                          <a:solidFill>
                            <a:schemeClr val="bg1"/>
                          </a:solidFill>
                          <a:effectLst/>
                          <a:latin typeface="Calibri" panose="020F0502020204030204" pitchFamily="34" charset="0"/>
                          <a:cs typeface="Calibri" panose="020F0502020204030204" pitchFamily="34" charset="0"/>
                        </a:rPr>
                        <a:t>Liters</a:t>
                      </a:r>
                      <a:r>
                        <a:rPr lang="en-IN" sz="900" dirty="0">
                          <a:solidFill>
                            <a:schemeClr val="bg1"/>
                          </a:solidFill>
                          <a:effectLst/>
                          <a:latin typeface="Calibri" panose="020F0502020204030204" pitchFamily="34" charset="0"/>
                          <a:cs typeface="Calibri" panose="020F0502020204030204" pitchFamily="34" charset="0"/>
                        </a:rPr>
                        <a:t>. Cap</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Rectangular Model No</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Inner chamber size [ WXDXH]  Inches</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Outer chamber size  [ WXDXH] cm</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Power in[watts]</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87402989"/>
                  </a:ext>
                </a:extLst>
              </a:tr>
              <a:tr h="146440">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1</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28</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VO121212</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12”x12”x12”</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680x480x740</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500</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99138659"/>
                  </a:ext>
                </a:extLst>
              </a:tr>
              <a:tr h="146440">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2</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35</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VO121215</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12”x12”x15”</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en-IN" sz="900">
                        <a:solidFill>
                          <a:schemeClr val="tx1"/>
                        </a:solidFill>
                        <a:effectLst/>
                        <a:latin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600</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02591198"/>
                  </a:ext>
                </a:extLst>
              </a:tr>
              <a:tr h="146440">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3</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44</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VO121515</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12” x 15”x15”</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490x530x 690</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700</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1580474"/>
                  </a:ext>
                </a:extLst>
              </a:tr>
              <a:tr h="146440">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4</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64</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VO141420</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14”x 14”x20”</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en-IN" sz="900">
                        <a:solidFill>
                          <a:schemeClr val="tx1"/>
                        </a:solidFill>
                        <a:effectLst/>
                        <a:latin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800</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05637504"/>
                  </a:ext>
                </a:extLst>
              </a:tr>
              <a:tr h="146440">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5</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78</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VO151818</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15” x18” x18”</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565  600x 760</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900</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63980229"/>
                  </a:ext>
                </a:extLst>
              </a:tr>
              <a:tr h="146440">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6</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91</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VO181818</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18” x18” x18”</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650 x 600x760</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1000</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47504298"/>
                  </a:ext>
                </a:extLst>
              </a:tr>
              <a:tr h="146440">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7</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189</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VO202424</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20”x24”x24”</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685x750x 910</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1300</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45581096"/>
                  </a:ext>
                </a:extLst>
              </a:tr>
              <a:tr h="146440">
                <a:tc>
                  <a:txBody>
                    <a:bodyPr/>
                    <a:lstStyle/>
                    <a:p>
                      <a:pPr algn="ctr">
                        <a:lnSpc>
                          <a:spcPct val="115000"/>
                        </a:lnSpc>
                        <a:spcAft>
                          <a:spcPts val="0"/>
                        </a:spcAft>
                      </a:pPr>
                      <a:r>
                        <a:rPr lang="en-IN" sz="900" dirty="0">
                          <a:solidFill>
                            <a:schemeClr val="bg1"/>
                          </a:solidFill>
                          <a:effectLst/>
                          <a:latin typeface="Calibri" panose="020F0502020204030204" pitchFamily="34" charset="0"/>
                          <a:cs typeface="Calibri" panose="020F0502020204030204" pitchFamily="34" charset="0"/>
                        </a:rPr>
                        <a:t>8</a:t>
                      </a:r>
                      <a:endParaRPr lang="en-IN"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226</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VO242424</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solidFill>
                            <a:schemeClr val="tx1"/>
                          </a:solidFill>
                          <a:effectLst/>
                          <a:latin typeface="Calibri" panose="020F0502020204030204" pitchFamily="34" charset="0"/>
                          <a:cs typeface="Calibri" panose="020F0502020204030204" pitchFamily="34" charset="0"/>
                        </a:rPr>
                        <a:t>24”x24”x24”</a:t>
                      </a:r>
                      <a:endParaRPr lang="en-IN" sz="9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785 x750x 910</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solidFill>
                            <a:schemeClr val="tx1"/>
                          </a:solidFill>
                          <a:effectLst/>
                          <a:latin typeface="Calibri" panose="020F0502020204030204" pitchFamily="34" charset="0"/>
                          <a:cs typeface="Calibri" panose="020F0502020204030204" pitchFamily="34" charset="0"/>
                        </a:rPr>
                        <a:t>1500</a:t>
                      </a:r>
                      <a:endParaRPr lang="en-IN"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04459922"/>
                  </a:ext>
                </a:extLst>
              </a:tr>
            </a:tbl>
          </a:graphicData>
        </a:graphic>
      </p:graphicFrame>
      <p:sp>
        <p:nvSpPr>
          <p:cNvPr id="8" name="Rectangle 1">
            <a:extLst>
              <a:ext uri="{FF2B5EF4-FFF2-40B4-BE49-F238E27FC236}">
                <a16:creationId xmlns:a16="http://schemas.microsoft.com/office/drawing/2014/main" id="{A8E3AF64-A0AE-4D31-B65E-3CDA9B219FE5}"/>
              </a:ext>
            </a:extLst>
          </p:cNvPr>
          <p:cNvSpPr>
            <a:spLocks noChangeArrowheads="1"/>
          </p:cNvSpPr>
          <p:nvPr/>
        </p:nvSpPr>
        <p:spPr bwMode="auto">
          <a:xfrm>
            <a:off x="2066546" y="3593343"/>
            <a:ext cx="1822041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pic>
        <p:nvPicPr>
          <p:cNvPr id="9" name="Picture 2">
            <a:extLst>
              <a:ext uri="{FF2B5EF4-FFF2-40B4-BE49-F238E27FC236}">
                <a16:creationId xmlns:a16="http://schemas.microsoft.com/office/drawing/2014/main" id="{FE039BCB-420B-425D-BCD9-E6AC9BF67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7978"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29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small, sitting, sink&#10;&#10;Description automatically generated">
            <a:extLst>
              <a:ext uri="{FF2B5EF4-FFF2-40B4-BE49-F238E27FC236}">
                <a16:creationId xmlns:a16="http://schemas.microsoft.com/office/drawing/2014/main" id="{89567070-0FE7-4569-8422-3A46378AE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864"/>
            <a:ext cx="1979271" cy="2541090"/>
          </a:xfrm>
          <a:prstGeom prst="rect">
            <a:avLst/>
          </a:prstGeom>
        </p:spPr>
      </p:pic>
      <p:pic>
        <p:nvPicPr>
          <p:cNvPr id="5" name="Picture 4" descr="A picture containing indoor, small, sitting, room&#10;&#10;Description automatically generated">
            <a:extLst>
              <a:ext uri="{FF2B5EF4-FFF2-40B4-BE49-F238E27FC236}">
                <a16:creationId xmlns:a16="http://schemas.microsoft.com/office/drawing/2014/main" id="{E667E285-3271-49D5-AF3C-D710DDBE5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4" y="3266954"/>
            <a:ext cx="1991182" cy="2541090"/>
          </a:xfrm>
          <a:prstGeom prst="rect">
            <a:avLst/>
          </a:prstGeom>
        </p:spPr>
      </p:pic>
      <p:sp>
        <p:nvSpPr>
          <p:cNvPr id="6" name="Rectangle 5">
            <a:extLst>
              <a:ext uri="{FF2B5EF4-FFF2-40B4-BE49-F238E27FC236}">
                <a16:creationId xmlns:a16="http://schemas.microsoft.com/office/drawing/2014/main" id="{D31BAAF7-64CB-4654-A3CB-FF52E6A67462}"/>
              </a:ext>
            </a:extLst>
          </p:cNvPr>
          <p:cNvSpPr/>
          <p:nvPr/>
        </p:nvSpPr>
        <p:spPr>
          <a:xfrm>
            <a:off x="-129122" y="26654"/>
            <a:ext cx="2201328" cy="779444"/>
          </a:xfrm>
          <a:prstGeom prst="rect">
            <a:avLst/>
          </a:prstGeom>
        </p:spPr>
        <p:txBody>
          <a:bodyPr wrap="square">
            <a:spAutoFit/>
          </a:bodyPr>
          <a:lstStyle/>
          <a:p>
            <a:pPr algn="ctr">
              <a:lnSpc>
                <a:spcPct val="115000"/>
              </a:lnSpc>
              <a:spcAft>
                <a:spcPts val="0"/>
              </a:spcAft>
            </a:pPr>
            <a:r>
              <a:rPr lang="en-IN" sz="20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VACUUM OVEN</a:t>
            </a:r>
          </a:p>
          <a:p>
            <a:pPr algn="ctr">
              <a:lnSpc>
                <a:spcPct val="115000"/>
              </a:lnSpc>
              <a:spcAft>
                <a:spcPts val="0"/>
              </a:spcAft>
            </a:pPr>
            <a:r>
              <a:rPr lang="en-IN" sz="20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(CYLINDR</a:t>
            </a:r>
            <a:r>
              <a:rPr lang="en-IN" sz="20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ICAL)</a:t>
            </a:r>
            <a:endParaRPr lang="en-IN"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44B659F3-4B69-40AF-821D-42B8F2BADB0F}"/>
              </a:ext>
            </a:extLst>
          </p:cNvPr>
          <p:cNvGraphicFramePr>
            <a:graphicFrameLocks noGrp="1"/>
          </p:cNvGraphicFramePr>
          <p:nvPr>
            <p:extLst>
              <p:ext uri="{D42A27DB-BD31-4B8C-83A1-F6EECF244321}">
                <p14:modId xmlns:p14="http://schemas.microsoft.com/office/powerpoint/2010/main" val="1630482109"/>
              </p:ext>
            </p:extLst>
          </p:nvPr>
        </p:nvGraphicFramePr>
        <p:xfrm>
          <a:off x="2060295" y="314166"/>
          <a:ext cx="9551483" cy="3175841"/>
        </p:xfrm>
        <a:graphic>
          <a:graphicData uri="http://schemas.openxmlformats.org/drawingml/2006/table">
            <a:tbl>
              <a:tblPr firstRow="1" firstCol="1" bandRow="1">
                <a:tableStyleId>{5C22544A-7EE6-4342-B048-85BDC9FD1C3A}</a:tableStyleId>
              </a:tblPr>
              <a:tblGrid>
                <a:gridCol w="1484147">
                  <a:extLst>
                    <a:ext uri="{9D8B030D-6E8A-4147-A177-3AD203B41FA5}">
                      <a16:colId xmlns:a16="http://schemas.microsoft.com/office/drawing/2014/main" val="4078001202"/>
                    </a:ext>
                  </a:extLst>
                </a:gridCol>
                <a:gridCol w="8067336">
                  <a:extLst>
                    <a:ext uri="{9D8B030D-6E8A-4147-A177-3AD203B41FA5}">
                      <a16:colId xmlns:a16="http://schemas.microsoft.com/office/drawing/2014/main" val="2149590669"/>
                    </a:ext>
                  </a:extLst>
                </a:gridCol>
              </a:tblGrid>
              <a:tr h="378075">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TECHNICAL  SPECIFICATION</a:t>
                      </a:r>
                      <a:endParaRPr lang="en-IN"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3078286145"/>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Chamber Design</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Double walled</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450498"/>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Inner Chamber</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Inner chamber made of stainless steel 304 Grade</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7621852"/>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Outer Chamber</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Outer chamber made of mild steel and finished with powder coated.</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0199913"/>
                  </a:ext>
                </a:extLst>
              </a:tr>
              <a:tr h="294803">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Insulation</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Insulation between inner and outer chamber is filled with high grade glass wool with a gap of 65mm thickness</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9834194"/>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Heaters</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Memmert type Air Heaters are made of high grade Kanthal wires of suitable wattage, wound on the all around the Chamber.</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1434828"/>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Gasket</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Silicon rubber gaskets with effective door locking system for 100% sealing to hold vacuum effectively</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761469"/>
                  </a:ext>
                </a:extLst>
              </a:tr>
              <a:tr h="294803">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Door Glass Window</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door has viewing tough glass window with leak proof sealed. Door , Hinges, lock Hinges made of  SS- 304 grade</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0351130"/>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Accessories Fitted</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has vacuum gauge, vacuum release valve and vacuum inlet valve</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3706836"/>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Trays</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Two perforated removable stainless steel trays at the fixed distance.</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9503536"/>
                  </a:ext>
                </a:extLst>
              </a:tr>
              <a:tr h="294803">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Vacuum attainable</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Vacuum attainable up to 670mm/Hg.</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1403263"/>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Range</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°C above ambient to 200°C.</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26700"/>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Controller</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Microprocessor based PID controller with dual display (Process value and set value), low and high limit setting and Cr Al thermocouple.</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1671042"/>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Resolution</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0.1°C</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2334542"/>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Accuracy</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2°C.</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0969674"/>
                  </a:ext>
                </a:extLst>
              </a:tr>
              <a:tr h="142469">
                <a:tc>
                  <a:txBody>
                    <a:bodyPr/>
                    <a:lstStyle/>
                    <a:p>
                      <a:pPr>
                        <a:lnSpc>
                          <a:spcPct val="115000"/>
                        </a:lnSpc>
                        <a:spcAft>
                          <a:spcPts val="0"/>
                        </a:spcAft>
                      </a:pPr>
                      <a:r>
                        <a:rPr lang="en-IN"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Uniformity</a:t>
                      </a:r>
                      <a:endParaRPr lang="en-IN"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8°C.</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9887554"/>
                  </a:ext>
                </a:extLst>
              </a:tr>
              <a:tr h="142469">
                <a:tc>
                  <a:txBody>
                    <a:bodyPr/>
                    <a:lstStyle/>
                    <a:p>
                      <a:pP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Power Supply</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 Volts Single Phase 50Hz, AC supply.</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8834628"/>
                  </a:ext>
                </a:extLst>
              </a:tr>
            </a:tbl>
          </a:graphicData>
        </a:graphic>
      </p:graphicFrame>
      <p:sp>
        <p:nvSpPr>
          <p:cNvPr id="12" name="Rectangle 11">
            <a:extLst>
              <a:ext uri="{FF2B5EF4-FFF2-40B4-BE49-F238E27FC236}">
                <a16:creationId xmlns:a16="http://schemas.microsoft.com/office/drawing/2014/main" id="{E635B1BA-7FA2-45E6-A03B-4C1322ADCAA5}"/>
              </a:ext>
            </a:extLst>
          </p:cNvPr>
          <p:cNvSpPr/>
          <p:nvPr/>
        </p:nvSpPr>
        <p:spPr>
          <a:xfrm>
            <a:off x="1979271" y="3469742"/>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graphicFrame>
        <p:nvGraphicFramePr>
          <p:cNvPr id="13" name="Table 12">
            <a:extLst>
              <a:ext uri="{FF2B5EF4-FFF2-40B4-BE49-F238E27FC236}">
                <a16:creationId xmlns:a16="http://schemas.microsoft.com/office/drawing/2014/main" id="{8AE666FA-3E2B-4B01-873B-8FBD67DCF8E4}"/>
              </a:ext>
            </a:extLst>
          </p:cNvPr>
          <p:cNvGraphicFramePr>
            <a:graphicFrameLocks noGrp="1"/>
          </p:cNvGraphicFramePr>
          <p:nvPr>
            <p:extLst>
              <p:ext uri="{D42A27DB-BD31-4B8C-83A1-F6EECF244321}">
                <p14:modId xmlns:p14="http://schemas.microsoft.com/office/powerpoint/2010/main" val="757470973"/>
              </p:ext>
            </p:extLst>
          </p:nvPr>
        </p:nvGraphicFramePr>
        <p:xfrm>
          <a:off x="2072206" y="3799496"/>
          <a:ext cx="9551481" cy="1753004"/>
        </p:xfrm>
        <a:graphic>
          <a:graphicData uri="http://schemas.openxmlformats.org/drawingml/2006/table">
            <a:tbl>
              <a:tblPr firstRow="1" firstCol="1" bandRow="1">
                <a:tableStyleId>{5C22544A-7EE6-4342-B048-85BDC9FD1C3A}</a:tableStyleId>
              </a:tblPr>
              <a:tblGrid>
                <a:gridCol w="657630">
                  <a:extLst>
                    <a:ext uri="{9D8B030D-6E8A-4147-A177-3AD203B41FA5}">
                      <a16:colId xmlns:a16="http://schemas.microsoft.com/office/drawing/2014/main" val="1823435526"/>
                    </a:ext>
                  </a:extLst>
                </a:gridCol>
                <a:gridCol w="657630">
                  <a:extLst>
                    <a:ext uri="{9D8B030D-6E8A-4147-A177-3AD203B41FA5}">
                      <a16:colId xmlns:a16="http://schemas.microsoft.com/office/drawing/2014/main" val="1244694825"/>
                    </a:ext>
                  </a:extLst>
                </a:gridCol>
                <a:gridCol w="1769515">
                  <a:extLst>
                    <a:ext uri="{9D8B030D-6E8A-4147-A177-3AD203B41FA5}">
                      <a16:colId xmlns:a16="http://schemas.microsoft.com/office/drawing/2014/main" val="3804738376"/>
                    </a:ext>
                  </a:extLst>
                </a:gridCol>
                <a:gridCol w="1482536">
                  <a:extLst>
                    <a:ext uri="{9D8B030D-6E8A-4147-A177-3AD203B41FA5}">
                      <a16:colId xmlns:a16="http://schemas.microsoft.com/office/drawing/2014/main" val="2628999572"/>
                    </a:ext>
                  </a:extLst>
                </a:gridCol>
                <a:gridCol w="2920731">
                  <a:extLst>
                    <a:ext uri="{9D8B030D-6E8A-4147-A177-3AD203B41FA5}">
                      <a16:colId xmlns:a16="http://schemas.microsoft.com/office/drawing/2014/main" val="743268166"/>
                    </a:ext>
                  </a:extLst>
                </a:gridCol>
                <a:gridCol w="2063439">
                  <a:extLst>
                    <a:ext uri="{9D8B030D-6E8A-4147-A177-3AD203B41FA5}">
                      <a16:colId xmlns:a16="http://schemas.microsoft.com/office/drawing/2014/main" val="3056135001"/>
                    </a:ext>
                  </a:extLst>
                </a:gridCol>
              </a:tblGrid>
              <a:tr h="278650">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SL. NO</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Liters</a:t>
                      </a: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Cap</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Cylindrical -Model No</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Inner chamber size [ WXDXH]  Inches</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Outer chamber size </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WXDXH] cm</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0"/>
                        </a:spcAft>
                      </a:pPr>
                      <a:endParaRPr lang="en-IN" sz="800" b="1" kern="1200" dirty="0">
                        <a:solidFill>
                          <a:schemeClr val="bg1"/>
                        </a:solidFill>
                        <a:effectLst/>
                        <a:latin typeface="Arial" panose="020B0604020202020204" pitchFamily="34" charset="0"/>
                        <a:ea typeface="+mn-ea"/>
                        <a:cs typeface="Times New Roman" panose="02020603050405020304" pitchFamily="18" charset="0"/>
                      </a:endParaRPr>
                    </a:p>
                    <a:p>
                      <a:pPr marL="0" algn="ctr" defTabSz="914400" rtl="0" eaLnBrk="1" latinLnBrk="0" hangingPunct="1">
                        <a:lnSpc>
                          <a:spcPct val="115000"/>
                        </a:lnSpc>
                        <a:spcAft>
                          <a:spcPts val="0"/>
                        </a:spcAft>
                      </a:pPr>
                      <a:r>
                        <a:rPr lang="en-IN" sz="800" b="1" kern="1200" dirty="0">
                          <a:solidFill>
                            <a:schemeClr val="bg1"/>
                          </a:solidFill>
                          <a:effectLst/>
                          <a:latin typeface="Arial" panose="020B0604020202020204" pitchFamily="34" charset="0"/>
                          <a:ea typeface="+mn-ea"/>
                          <a:cs typeface="Times New Roman" panose="02020603050405020304" pitchFamily="18" charset="0"/>
                        </a:rPr>
                        <a:t>Power in[watts</a:t>
                      </a:r>
                      <a:endParaRPr lang="en-IN" sz="800" b="1" kern="1200" dirty="0">
                        <a:solidFill>
                          <a:schemeClr val="bg1"/>
                        </a:solidFill>
                        <a:effectLst/>
                        <a:latin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7935362"/>
                  </a:ext>
                </a:extLst>
              </a:tr>
              <a:tr h="210622">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VO9d12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9”dia x 12”D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570x440x660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3147261"/>
                  </a:ext>
                </a:extLst>
              </a:tr>
              <a:tr h="210622">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VO12d12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12”diax12” 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660x490x740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3244529"/>
                  </a:ext>
                </a:extLst>
              </a:tr>
              <a:tr h="210622">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VO12d15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12”diax15”D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490x530x 645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8913075"/>
                  </a:ext>
                </a:extLst>
              </a:tr>
              <a:tr h="210622">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VO12d18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12”diax 18”D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2168501"/>
                  </a:ext>
                </a:extLst>
              </a:tr>
              <a:tr h="210622">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VO15d18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15”diax18”D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6645399"/>
                  </a:ext>
                </a:extLst>
              </a:tr>
              <a:tr h="210622">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VO18d18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18”diax18”D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565x 600x 690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191219"/>
                  </a:ext>
                </a:extLst>
              </a:tr>
              <a:tr h="210622">
                <a:tc>
                  <a:txBody>
                    <a:bodyPr/>
                    <a:lstStyle/>
                    <a:p>
                      <a:pPr algn="ctr">
                        <a:lnSpc>
                          <a:spcPct val="115000"/>
                        </a:lnSpc>
                        <a:spcAft>
                          <a:spcPts val="0"/>
                        </a:spcAft>
                      </a:pPr>
                      <a:r>
                        <a:rPr lang="en-IN"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I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VO20d24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20”diax 24”D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685x750x 810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6796236"/>
                  </a:ext>
                </a:extLst>
              </a:tr>
            </a:tbl>
          </a:graphicData>
        </a:graphic>
      </p:graphicFrame>
      <p:pic>
        <p:nvPicPr>
          <p:cNvPr id="8" name="Picture 2">
            <a:extLst>
              <a:ext uri="{FF2B5EF4-FFF2-40B4-BE49-F238E27FC236}">
                <a16:creationId xmlns:a16="http://schemas.microsoft.com/office/drawing/2014/main" id="{A4FCD411-F1A8-4E0B-9E73-951D8E8BF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933" y="65398"/>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06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7E5896A-58ED-49D4-B686-2BE05941523E}"/>
              </a:ext>
            </a:extLst>
          </p:cNvPr>
          <p:cNvGraphicFramePr>
            <a:graphicFrameLocks noGrp="1"/>
          </p:cNvGraphicFramePr>
          <p:nvPr>
            <p:extLst>
              <p:ext uri="{D42A27DB-BD31-4B8C-83A1-F6EECF244321}">
                <p14:modId xmlns:p14="http://schemas.microsoft.com/office/powerpoint/2010/main" val="1493137017"/>
              </p:ext>
            </p:extLst>
          </p:nvPr>
        </p:nvGraphicFramePr>
        <p:xfrm>
          <a:off x="2644048" y="58820"/>
          <a:ext cx="9011484" cy="3732718"/>
        </p:xfrm>
        <a:graphic>
          <a:graphicData uri="http://schemas.openxmlformats.org/drawingml/2006/table">
            <a:tbl>
              <a:tblPr firstRow="1" firstCol="1" bandRow="1">
                <a:tableStyleId>{5C22544A-7EE6-4342-B048-85BDC9FD1C3A}</a:tableStyleId>
              </a:tblPr>
              <a:tblGrid>
                <a:gridCol w="1240805">
                  <a:extLst>
                    <a:ext uri="{9D8B030D-6E8A-4147-A177-3AD203B41FA5}">
                      <a16:colId xmlns:a16="http://schemas.microsoft.com/office/drawing/2014/main" val="2845693788"/>
                    </a:ext>
                  </a:extLst>
                </a:gridCol>
                <a:gridCol w="7770679">
                  <a:extLst>
                    <a:ext uri="{9D8B030D-6E8A-4147-A177-3AD203B41FA5}">
                      <a16:colId xmlns:a16="http://schemas.microsoft.com/office/drawing/2014/main" val="3659261781"/>
                    </a:ext>
                  </a:extLst>
                </a:gridCol>
              </a:tblGrid>
              <a:tr h="378075">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TECHNICAL  SPECIFICATION</a:t>
                      </a:r>
                      <a:endParaRPr lang="en-IN"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1420072507"/>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Chamber Design</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Double walled</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785145091"/>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Inner Chamber</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Inner chamber made of stainless steel 304 Grade</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1841403381"/>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Outer Chamber</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Outer chamber made of mild steel and finished with powder coated.</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2987627090"/>
                  </a:ext>
                </a:extLst>
              </a:tr>
              <a:tr h="294803">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Door</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The door is provided with rubber gasket door closer. The outer door is made of mild steel sheet and finished with powder coated.  The Inner door is made of stainless steel sheet of grade 304. The door is provided with latch type lock and Bakelite/PVC handle.</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2595205861"/>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Inner Glass Door</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Inner  full- length glass door is provided to view the samples without disturbing the temperature</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644051597"/>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Wheels</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The unit is mounted on a sturdy steel frame with cast iron wheels for easy movements. ( For higher capacity only).</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1850643164"/>
                  </a:ext>
                </a:extLst>
              </a:tr>
              <a:tr h="294803">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Conditioning system</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The triple walled back of the instrument is provided with air circulation fans. The chamber is equipped with a vertical recalculating conditioning stream of air sucking from the top of the inner chamber and allows passing through the back side of the inner chamber duct and carrying heating/cooling/humidity which enters from the bottom of the chamber this process continuous to maintain uniformity throughout the chamber.</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5030308"/>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Trays</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The unit is provided with 3 Nos. Mesh type removable Stainless Steel Rod trays at a Fixed Distance.</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3810984482"/>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Heating</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Indirect heating system is provided in our units, and air heater which is made of high grade Kanthal heating wires of suitable wattage and is fixed at back side of the inner duct near the circulation fan.  The warm air is evenly distributed throughout the chamber through efficient motor fans ensuring very good temperature sensitivity.</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2649964310"/>
                  </a:ext>
                </a:extLst>
              </a:tr>
              <a:tr h="294803">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Cooling</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An energy efficient cooling unit is installed in our instrument hermetically sealed compressors. These compressors are the heavy duty industrial type noise free, vibration free and air cooled Compressors start in sequence to protect the unit from overloading. We use CFC free  environmentally friendly refrigerant  and compressors of Kirloskar/Tecumseh make, conforming to latest international standards and guidelines</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222485675"/>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Humidity</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Humidity generation is incorporated in our Instruments by means of aerosol humidity generator or by steam boiler provided at the back of the outer chamber which produces the steam enters inside the inner chamber to maintain required humidity.  Lower humidity ranges are attainable with an optional auxiliary dryer system (ONLY OPTIONAL.)</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tc>
                <a:extLst>
                  <a:ext uri="{0D108BD9-81ED-4DB2-BD59-A6C34878D82A}">
                    <a16:rowId xmlns:a16="http://schemas.microsoft.com/office/drawing/2014/main" val="2215853276"/>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Temperature Controlled</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Microprocessor based PID Temperature controller with PT-100 Sensor.</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64918247"/>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Humidity Controlled</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Microprocessor based RH controller cum indicator with direct reading RH sensor.</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835075446"/>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Temperature Range</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Temperature range o10°C  to 60°C.</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1006483110"/>
                  </a:ext>
                </a:extLst>
              </a:tr>
              <a:tr h="142469">
                <a:tc>
                  <a:txBody>
                    <a:bodyPr/>
                    <a:lstStyle/>
                    <a:p>
                      <a:pPr>
                        <a:lnSpc>
                          <a:spcPct val="115000"/>
                        </a:lnSpc>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Humidity Range</a:t>
                      </a:r>
                      <a:endParaRPr lang="en-IN" sz="800"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From Ambient to 95% (As per the humidity Requirements)</a:t>
                      </a:r>
                      <a:endParaRPr lang="en-IN" sz="80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520332495"/>
                  </a:ext>
                </a:extLst>
              </a:tr>
            </a:tbl>
          </a:graphicData>
        </a:graphic>
      </p:graphicFrame>
      <p:sp>
        <p:nvSpPr>
          <p:cNvPr id="4" name="Rectangle 3">
            <a:extLst>
              <a:ext uri="{FF2B5EF4-FFF2-40B4-BE49-F238E27FC236}">
                <a16:creationId xmlns:a16="http://schemas.microsoft.com/office/drawing/2014/main" id="{89348C49-4DA3-4062-A178-1677297EE2F7}"/>
              </a:ext>
            </a:extLst>
          </p:cNvPr>
          <p:cNvSpPr/>
          <p:nvPr/>
        </p:nvSpPr>
        <p:spPr>
          <a:xfrm>
            <a:off x="-36723" y="58820"/>
            <a:ext cx="2901109" cy="708912"/>
          </a:xfrm>
          <a:prstGeom prst="rect">
            <a:avLst/>
          </a:prstGeom>
        </p:spPr>
        <p:txBody>
          <a:bodyPr wrap="square">
            <a:spAutoFit/>
          </a:bodyPr>
          <a:lstStyle/>
          <a:p>
            <a:pPr>
              <a:lnSpc>
                <a:spcPct val="115000"/>
              </a:lnSpc>
              <a:spcAft>
                <a:spcPts val="1000"/>
              </a:spcAft>
            </a:pPr>
            <a:r>
              <a:rPr lang="en-US" b="1" dirty="0">
                <a:solidFill>
                  <a:schemeClr val="accent1"/>
                </a:solidFill>
                <a:latin typeface="Arial" panose="020B0604020202020204" pitchFamily="34" charset="0"/>
                <a:ea typeface="Times New Roman" panose="02020603050405020304" pitchFamily="18" charset="0"/>
                <a:cs typeface="Tunga" panose="020B0502040204020203" pitchFamily="34" charset="0"/>
              </a:rPr>
              <a:t>HUMIDITY CHAMBER/ STABILITY CHAMBER</a:t>
            </a:r>
            <a:endParaRPr lang="en-IN" sz="3200"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pic>
        <p:nvPicPr>
          <p:cNvPr id="6" name="Picture 5" descr="A picture containing sitting, refrigerator, bus, large&#10;&#10;Description automatically generated">
            <a:extLst>
              <a:ext uri="{FF2B5EF4-FFF2-40B4-BE49-F238E27FC236}">
                <a16:creationId xmlns:a16="http://schemas.microsoft.com/office/drawing/2014/main" id="{83D01CA4-FB1F-4159-A5C9-24A59E5C2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4" y="767732"/>
            <a:ext cx="1379637" cy="3572914"/>
          </a:xfrm>
          <a:prstGeom prst="rect">
            <a:avLst/>
          </a:prstGeom>
        </p:spPr>
      </p:pic>
      <p:pic>
        <p:nvPicPr>
          <p:cNvPr id="8" name="Picture 7" descr="A picture containing indoor, table, sitting, kitchen&#10;&#10;Description automatically generated">
            <a:extLst>
              <a:ext uri="{FF2B5EF4-FFF2-40B4-BE49-F238E27FC236}">
                <a16:creationId xmlns:a16="http://schemas.microsoft.com/office/drawing/2014/main" id="{5DD0B069-1298-4095-8561-E5F7EFEC4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830" y="767732"/>
            <a:ext cx="1230217" cy="3572914"/>
          </a:xfrm>
          <a:prstGeom prst="rect">
            <a:avLst/>
          </a:prstGeom>
        </p:spPr>
      </p:pic>
      <p:graphicFrame>
        <p:nvGraphicFramePr>
          <p:cNvPr id="9" name="Table 8">
            <a:extLst>
              <a:ext uri="{FF2B5EF4-FFF2-40B4-BE49-F238E27FC236}">
                <a16:creationId xmlns:a16="http://schemas.microsoft.com/office/drawing/2014/main" id="{4D3C5EBD-9A94-47E2-9AA2-769517E618E9}"/>
              </a:ext>
            </a:extLst>
          </p:cNvPr>
          <p:cNvGraphicFramePr>
            <a:graphicFrameLocks noGrp="1"/>
          </p:cNvGraphicFramePr>
          <p:nvPr>
            <p:extLst>
              <p:ext uri="{D42A27DB-BD31-4B8C-83A1-F6EECF244321}">
                <p14:modId xmlns:p14="http://schemas.microsoft.com/office/powerpoint/2010/main" val="4258876056"/>
              </p:ext>
            </p:extLst>
          </p:nvPr>
        </p:nvGraphicFramePr>
        <p:xfrm>
          <a:off x="2644047" y="4151465"/>
          <a:ext cx="9011484" cy="1227337"/>
        </p:xfrm>
        <a:graphic>
          <a:graphicData uri="http://schemas.openxmlformats.org/drawingml/2006/table">
            <a:tbl>
              <a:tblPr firstRow="1" firstCol="1" bandRow="1">
                <a:tableStyleId>{5C22544A-7EE6-4342-B048-85BDC9FD1C3A}</a:tableStyleId>
              </a:tblPr>
              <a:tblGrid>
                <a:gridCol w="487694">
                  <a:extLst>
                    <a:ext uri="{9D8B030D-6E8A-4147-A177-3AD203B41FA5}">
                      <a16:colId xmlns:a16="http://schemas.microsoft.com/office/drawing/2014/main" val="1951376905"/>
                    </a:ext>
                  </a:extLst>
                </a:gridCol>
                <a:gridCol w="1052739">
                  <a:extLst>
                    <a:ext uri="{9D8B030D-6E8A-4147-A177-3AD203B41FA5}">
                      <a16:colId xmlns:a16="http://schemas.microsoft.com/office/drawing/2014/main" val="1107656388"/>
                    </a:ext>
                  </a:extLst>
                </a:gridCol>
                <a:gridCol w="1443271">
                  <a:extLst>
                    <a:ext uri="{9D8B030D-6E8A-4147-A177-3AD203B41FA5}">
                      <a16:colId xmlns:a16="http://schemas.microsoft.com/office/drawing/2014/main" val="804808676"/>
                    </a:ext>
                  </a:extLst>
                </a:gridCol>
                <a:gridCol w="2122458">
                  <a:extLst>
                    <a:ext uri="{9D8B030D-6E8A-4147-A177-3AD203B41FA5}">
                      <a16:colId xmlns:a16="http://schemas.microsoft.com/office/drawing/2014/main" val="2651041489"/>
                    </a:ext>
                  </a:extLst>
                </a:gridCol>
                <a:gridCol w="1867763">
                  <a:extLst>
                    <a:ext uri="{9D8B030D-6E8A-4147-A177-3AD203B41FA5}">
                      <a16:colId xmlns:a16="http://schemas.microsoft.com/office/drawing/2014/main" val="608319589"/>
                    </a:ext>
                  </a:extLst>
                </a:gridCol>
                <a:gridCol w="2037559">
                  <a:extLst>
                    <a:ext uri="{9D8B030D-6E8A-4147-A177-3AD203B41FA5}">
                      <a16:colId xmlns:a16="http://schemas.microsoft.com/office/drawing/2014/main" val="791784533"/>
                    </a:ext>
                  </a:extLst>
                </a:gridCol>
              </a:tblGrid>
              <a:tr h="343417">
                <a:tc>
                  <a:txBody>
                    <a:bodyPr/>
                    <a:lstStyle/>
                    <a:p>
                      <a:pPr>
                        <a:lnSpc>
                          <a:spcPct val="115000"/>
                        </a:lnSpc>
                        <a:spcAft>
                          <a:spcPts val="0"/>
                        </a:spcAft>
                      </a:pPr>
                      <a:r>
                        <a:rPr lang="en-US" sz="1000" b="1" dirty="0">
                          <a:effectLst/>
                          <a:latin typeface="Arial" panose="020B0604020202020204" pitchFamily="34" charset="0"/>
                          <a:cs typeface="Arial" panose="020B0604020202020204" pitchFamily="34" charset="0"/>
                        </a:rPr>
                        <a:t>SL. NO</a:t>
                      </a:r>
                      <a:endParaRPr lang="en-IN"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b="1" dirty="0">
                          <a:effectLst/>
                          <a:latin typeface="Arial" panose="020B0604020202020204" pitchFamily="34" charset="0"/>
                          <a:cs typeface="Arial" panose="020B0604020202020204" pitchFamily="34" charset="0"/>
                        </a:rPr>
                        <a:t>Liters. Cap     </a:t>
                      </a:r>
                      <a:endParaRPr lang="en-IN"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b="1" dirty="0">
                          <a:effectLst/>
                          <a:latin typeface="Arial" panose="020B0604020202020204" pitchFamily="34" charset="0"/>
                          <a:cs typeface="Arial" panose="020B0604020202020204" pitchFamily="34" charset="0"/>
                        </a:rPr>
                        <a:t>Model No</a:t>
                      </a:r>
                      <a:endParaRPr lang="en-IN"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b="1">
                          <a:effectLst/>
                          <a:latin typeface="Arial" panose="020B0604020202020204" pitchFamily="34" charset="0"/>
                          <a:cs typeface="Arial" panose="020B0604020202020204" pitchFamily="34" charset="0"/>
                        </a:rPr>
                        <a:t>Inner chamber size [ WXDXH] cm</a:t>
                      </a:r>
                      <a:endParaRPr lang="en-IN" sz="1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1" dirty="0">
                          <a:effectLst/>
                          <a:latin typeface="Arial" panose="020B0604020202020204" pitchFamily="34" charset="0"/>
                          <a:cs typeface="Arial" panose="020B0604020202020204" pitchFamily="34" charset="0"/>
                        </a:rPr>
                        <a:t>Outer chamber size [ WXDXH] cm</a:t>
                      </a:r>
                      <a:endParaRPr lang="en-IN"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b="1" dirty="0">
                          <a:effectLst/>
                          <a:latin typeface="Arial" panose="020B0604020202020204" pitchFamily="34" charset="0"/>
                          <a:cs typeface="Arial" panose="020B0604020202020204" pitchFamily="34" charset="0"/>
                        </a:rPr>
                        <a:t>Power in[watts]</a:t>
                      </a:r>
                      <a:endParaRPr lang="en-IN"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83449652"/>
                  </a:ext>
                </a:extLst>
              </a:tr>
              <a:tr h="312420">
                <a:tc>
                  <a:txBody>
                    <a:bodyPr/>
                    <a:lstStyle/>
                    <a:p>
                      <a:pPr>
                        <a:lnSpc>
                          <a:spcPct val="115000"/>
                        </a:lnSpc>
                        <a:spcAft>
                          <a:spcPts val="0"/>
                        </a:spcAft>
                      </a:pPr>
                      <a:r>
                        <a:rPr lang="en-US" sz="900" b="1" dirty="0">
                          <a:effectLst/>
                          <a:latin typeface="Arial" panose="020B0604020202020204" pitchFamily="34" charset="0"/>
                          <a:cs typeface="Arial" panose="020B0604020202020204" pitchFamily="34" charset="0"/>
                        </a:rPr>
                        <a:t> </a:t>
                      </a:r>
                      <a:endParaRPr lang="en-IN" sz="9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b="0" dirty="0">
                          <a:effectLst/>
                          <a:latin typeface="Arial" panose="020B0604020202020204" pitchFamily="34" charset="0"/>
                          <a:cs typeface="Arial" panose="020B0604020202020204" pitchFamily="34" charset="0"/>
                        </a:rPr>
                        <a:t>cubic/ feet</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b="0" dirty="0">
                          <a:effectLst/>
                          <a:latin typeface="Arial" panose="020B0604020202020204" pitchFamily="34" charset="0"/>
                          <a:cs typeface="Arial" panose="020B0604020202020204" pitchFamily="34" charset="0"/>
                        </a:rPr>
                        <a:t> </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b="0" dirty="0">
                          <a:effectLst/>
                          <a:latin typeface="Arial" panose="020B0604020202020204" pitchFamily="34" charset="0"/>
                          <a:cs typeface="Arial" panose="020B0604020202020204" pitchFamily="34" charset="0"/>
                        </a:rPr>
                        <a:t> </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 21+X-41+X-40+X</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b="0" dirty="0">
                          <a:effectLst/>
                          <a:latin typeface="Arial" panose="020B0604020202020204" pitchFamily="34" charset="0"/>
                          <a:cs typeface="Arial" panose="020B0604020202020204" pitchFamily="34" charset="0"/>
                        </a:rPr>
                        <a:t> </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33301637"/>
                  </a:ext>
                </a:extLst>
              </a:tr>
              <a:tr h="190500">
                <a:tc>
                  <a:txBody>
                    <a:bodyPr/>
                    <a:lstStyle/>
                    <a:p>
                      <a:pPr algn="just">
                        <a:lnSpc>
                          <a:spcPct val="115000"/>
                        </a:lnSpc>
                        <a:spcAft>
                          <a:spcPts val="0"/>
                        </a:spcAft>
                      </a:pPr>
                      <a:r>
                        <a:rPr lang="en-US" sz="900" b="1" dirty="0">
                          <a:effectLst/>
                          <a:latin typeface="Arial" panose="020B0604020202020204" pitchFamily="34" charset="0"/>
                          <a:cs typeface="Arial" panose="020B0604020202020204" pitchFamily="34" charset="0"/>
                        </a:rPr>
                        <a:t>1</a:t>
                      </a:r>
                      <a:endParaRPr lang="en-IN" sz="9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165/6</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HC-6-C</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50x 45x 75</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64x90x150</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1500</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35055840"/>
                  </a:ext>
                </a:extLst>
              </a:tr>
              <a:tr h="190500">
                <a:tc>
                  <a:txBody>
                    <a:bodyPr/>
                    <a:lstStyle/>
                    <a:p>
                      <a:pPr algn="just">
                        <a:lnSpc>
                          <a:spcPct val="115000"/>
                        </a:lnSpc>
                        <a:spcAft>
                          <a:spcPts val="0"/>
                        </a:spcAft>
                      </a:pPr>
                      <a:r>
                        <a:rPr lang="en-US" sz="900" b="1" dirty="0">
                          <a:effectLst/>
                          <a:latin typeface="Arial" panose="020B0604020202020204" pitchFamily="34" charset="0"/>
                          <a:cs typeface="Arial" panose="020B0604020202020204" pitchFamily="34" charset="0"/>
                        </a:rPr>
                        <a:t>2</a:t>
                      </a:r>
                      <a:endParaRPr lang="en-IN" sz="9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a:effectLst/>
                          <a:latin typeface="Arial" panose="020B0604020202020204" pitchFamily="34" charset="0"/>
                          <a:cs typeface="Arial" panose="020B0604020202020204" pitchFamily="34" charset="0"/>
                        </a:rPr>
                        <a:t>285/10</a:t>
                      </a:r>
                      <a:endParaRPr lang="en-IN" sz="1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HC-10-C</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58X55X90</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73x102x166</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2000</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67891598"/>
                  </a:ext>
                </a:extLst>
              </a:tr>
              <a:tr h="190500">
                <a:tc>
                  <a:txBody>
                    <a:bodyPr/>
                    <a:lstStyle/>
                    <a:p>
                      <a:pPr algn="just">
                        <a:lnSpc>
                          <a:spcPct val="115000"/>
                        </a:lnSpc>
                        <a:spcAft>
                          <a:spcPts val="0"/>
                        </a:spcAft>
                      </a:pPr>
                      <a:r>
                        <a:rPr lang="en-US" sz="900" b="1" dirty="0">
                          <a:effectLst/>
                          <a:latin typeface="Arial" panose="020B0604020202020204" pitchFamily="34" charset="0"/>
                          <a:cs typeface="Arial" panose="020B0604020202020204" pitchFamily="34" charset="0"/>
                        </a:rPr>
                        <a:t>3</a:t>
                      </a:r>
                      <a:endParaRPr lang="en-IN" sz="9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340/12</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HC-12-C</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60x 55x 105</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74x103x183</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b="0" dirty="0">
                          <a:effectLst/>
                          <a:latin typeface="Arial" panose="020B0604020202020204" pitchFamily="34" charset="0"/>
                          <a:cs typeface="Arial" panose="020B0604020202020204" pitchFamily="34" charset="0"/>
                        </a:rPr>
                        <a:t>3000</a:t>
                      </a:r>
                      <a:endParaRPr lang="en-IN" sz="1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87607958"/>
                  </a:ext>
                </a:extLst>
              </a:tr>
            </a:tbl>
          </a:graphicData>
        </a:graphic>
      </p:graphicFrame>
      <p:sp>
        <p:nvSpPr>
          <p:cNvPr id="10" name="Rectangle 9">
            <a:extLst>
              <a:ext uri="{FF2B5EF4-FFF2-40B4-BE49-F238E27FC236}">
                <a16:creationId xmlns:a16="http://schemas.microsoft.com/office/drawing/2014/main" id="{A9A6570E-4633-4338-B9C8-AF43C2ACF1E4}"/>
              </a:ext>
            </a:extLst>
          </p:cNvPr>
          <p:cNvSpPr/>
          <p:nvPr/>
        </p:nvSpPr>
        <p:spPr>
          <a:xfrm>
            <a:off x="2625674" y="3782133"/>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pic>
        <p:nvPicPr>
          <p:cNvPr id="11" name="Picture 2">
            <a:extLst>
              <a:ext uri="{FF2B5EF4-FFF2-40B4-BE49-F238E27FC236}">
                <a16:creationId xmlns:a16="http://schemas.microsoft.com/office/drawing/2014/main" id="{E89FDA91-0DCA-43B1-AF31-F3D7C9E4D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1706" y="58820"/>
            <a:ext cx="107382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68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abinet, kitchen, sitting&#10;&#10;Description automatically generated">
            <a:extLst>
              <a:ext uri="{FF2B5EF4-FFF2-40B4-BE49-F238E27FC236}">
                <a16:creationId xmlns:a16="http://schemas.microsoft.com/office/drawing/2014/main" id="{BDB0D8CE-62CE-4B7E-8570-CF04A746E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18" y="464643"/>
            <a:ext cx="2751819" cy="4625150"/>
          </a:xfrm>
          <a:prstGeom prst="rect">
            <a:avLst/>
          </a:prstGeom>
        </p:spPr>
      </p:pic>
      <p:sp>
        <p:nvSpPr>
          <p:cNvPr id="5" name="Rectangle 4">
            <a:extLst>
              <a:ext uri="{FF2B5EF4-FFF2-40B4-BE49-F238E27FC236}">
                <a16:creationId xmlns:a16="http://schemas.microsoft.com/office/drawing/2014/main" id="{E99B5C1A-E22C-40B1-8B1C-58EA690C49A3}"/>
              </a:ext>
            </a:extLst>
          </p:cNvPr>
          <p:cNvSpPr/>
          <p:nvPr/>
        </p:nvSpPr>
        <p:spPr>
          <a:xfrm>
            <a:off x="0" y="10321"/>
            <a:ext cx="3227942" cy="338554"/>
          </a:xfrm>
          <a:prstGeom prst="rect">
            <a:avLst/>
          </a:prstGeom>
        </p:spPr>
        <p:txBody>
          <a:bodyPr wrap="square">
            <a:spAutoFit/>
          </a:bodyPr>
          <a:lstStyle/>
          <a:p>
            <a:r>
              <a:rPr lang="en-US" sz="1600" b="1" dirty="0">
                <a:solidFill>
                  <a:schemeClr val="accent1"/>
                </a:solidFill>
                <a:latin typeface="Arial" panose="020B0604020202020204" pitchFamily="34" charset="0"/>
                <a:ea typeface="Times New Roman" panose="02020603050405020304" pitchFamily="18" charset="0"/>
              </a:rPr>
              <a:t>SEROLOGICAL WATER BATH</a:t>
            </a:r>
            <a:endParaRPr lang="en-IN" sz="1600" dirty="0">
              <a:solidFill>
                <a:schemeClr val="accent1"/>
              </a:solidFill>
            </a:endParaRPr>
          </a:p>
        </p:txBody>
      </p:sp>
      <p:graphicFrame>
        <p:nvGraphicFramePr>
          <p:cNvPr id="7" name="Table 6">
            <a:extLst>
              <a:ext uri="{FF2B5EF4-FFF2-40B4-BE49-F238E27FC236}">
                <a16:creationId xmlns:a16="http://schemas.microsoft.com/office/drawing/2014/main" id="{398E023E-8270-48A1-B577-90D9387C14F9}"/>
              </a:ext>
            </a:extLst>
          </p:cNvPr>
          <p:cNvGraphicFramePr>
            <a:graphicFrameLocks noGrp="1"/>
          </p:cNvGraphicFramePr>
          <p:nvPr>
            <p:extLst>
              <p:ext uri="{D42A27DB-BD31-4B8C-83A1-F6EECF244321}">
                <p14:modId xmlns:p14="http://schemas.microsoft.com/office/powerpoint/2010/main" val="927736487"/>
              </p:ext>
            </p:extLst>
          </p:nvPr>
        </p:nvGraphicFramePr>
        <p:xfrm>
          <a:off x="2948455" y="253388"/>
          <a:ext cx="8597221" cy="3495729"/>
        </p:xfrm>
        <a:graphic>
          <a:graphicData uri="http://schemas.openxmlformats.org/drawingml/2006/table">
            <a:tbl>
              <a:tblPr firstRow="1" firstCol="1" bandRow="1">
                <a:tableStyleId>{5C22544A-7EE6-4342-B048-85BDC9FD1C3A}</a:tableStyleId>
              </a:tblPr>
              <a:tblGrid>
                <a:gridCol w="1480326">
                  <a:extLst>
                    <a:ext uri="{9D8B030D-6E8A-4147-A177-3AD203B41FA5}">
                      <a16:colId xmlns:a16="http://schemas.microsoft.com/office/drawing/2014/main" val="1915823026"/>
                    </a:ext>
                  </a:extLst>
                </a:gridCol>
                <a:gridCol w="7116895">
                  <a:extLst>
                    <a:ext uri="{9D8B030D-6E8A-4147-A177-3AD203B41FA5}">
                      <a16:colId xmlns:a16="http://schemas.microsoft.com/office/drawing/2014/main" val="2919970994"/>
                    </a:ext>
                  </a:extLst>
                </a:gridCol>
              </a:tblGrid>
              <a:tr h="158390">
                <a:tc gridSpan="2">
                  <a:txBody>
                    <a:bodyPr/>
                    <a:lstStyle/>
                    <a:p>
                      <a:pPr algn="ctr">
                        <a:lnSpc>
                          <a:spcPct val="115000"/>
                        </a:lnSpc>
                        <a:spcAft>
                          <a:spcPts val="0"/>
                        </a:spcAft>
                      </a:pPr>
                      <a:r>
                        <a:rPr lang="en-US" sz="950" dirty="0">
                          <a:effectLst/>
                          <a:latin typeface="Arial" panose="020B0604020202020204" pitchFamily="34" charset="0"/>
                          <a:cs typeface="Arial" panose="020B0604020202020204" pitchFamily="34" charset="0"/>
                        </a:rPr>
                        <a:t>TECHNICAL  SPECIFICATION</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IN"/>
                    </a:p>
                  </a:txBody>
                  <a:tcPr/>
                </a:tc>
                <a:extLst>
                  <a:ext uri="{0D108BD9-81ED-4DB2-BD59-A6C34878D82A}">
                    <a16:rowId xmlns:a16="http://schemas.microsoft.com/office/drawing/2014/main" val="1008633512"/>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Chamber Design</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Double walled</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856000039"/>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Inner Chamber</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Inner chamber made of stainless steel 304 Grade  OR stainless steel 304 Grade</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581991577"/>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Outer Chamber</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Outer chamber made of stainless steel 304 Grade </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36021903"/>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Drain Valve</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chamber drain nozzle at bottom with  Dome type Lid</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021622478"/>
                  </a:ext>
                </a:extLst>
              </a:tr>
              <a:tr h="331431">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Circulating Pump</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Inner Stirrer and External Circulating Stainless steel Pump fitted at top. At an extra cost (Optional) for better accuracy and Uniformity.</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402410966"/>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Top Lid</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Dome type lid.</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430316475"/>
                  </a:ext>
                </a:extLst>
              </a:tr>
              <a:tr h="345728">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Insulation</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Insulation between inner and outer chamber is filled with high grade glass wool with a gap of 65mm thickness, to withstand maximum Temperature 95° C</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814281086"/>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Heaters</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Immersed Heaters are made of high grade Kanthal  wires of suitable wattage.</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533597819"/>
                  </a:ext>
                </a:extLst>
              </a:tr>
              <a:tr h="345728">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Temperature Controller</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Thermostatic control   </a:t>
                      </a:r>
                      <a:r>
                        <a:rPr lang="en-US" sz="950" u="sng" dirty="0">
                          <a:effectLst/>
                          <a:latin typeface="Arial" panose="020B0604020202020204" pitchFamily="34" charset="0"/>
                          <a:cs typeface="Arial" panose="020B0604020202020204" pitchFamily="34" charset="0"/>
                        </a:rPr>
                        <a:t>OR </a:t>
                      </a:r>
                      <a:r>
                        <a:rPr lang="en-US" sz="950" dirty="0">
                          <a:effectLst/>
                          <a:latin typeface="Arial" panose="020B0604020202020204" pitchFamily="34" charset="0"/>
                          <a:cs typeface="Arial" panose="020B0604020202020204" pitchFamily="34" charset="0"/>
                        </a:rPr>
                        <a:t>  Microprocessor based PID temperature controller with dual display (Process value and set value), low and high limit setting with PT 100 Sensor Timer control (optional).</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983285566"/>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Welding</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Inner Bath Completely Argon welded</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768293401"/>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Temperature Range</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5 °C above ambient to 95°C.</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292948433"/>
                  </a:ext>
                </a:extLst>
              </a:tr>
              <a:tr h="331431">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Temperature Resolution</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5°C</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475099093"/>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Temperature Accuracy</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 5°C.</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846996167"/>
                  </a:ext>
                </a:extLst>
              </a:tr>
              <a:tr h="331431">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Temperature Uniformity</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 10°C.</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679899538"/>
                  </a:ext>
                </a:extLst>
              </a:tr>
              <a:tr h="165159">
                <a:tc>
                  <a:txBody>
                    <a:bodyPr/>
                    <a:lstStyle/>
                    <a:p>
                      <a:pPr>
                        <a:lnSpc>
                          <a:spcPct val="115000"/>
                        </a:lnSpc>
                        <a:spcAft>
                          <a:spcPts val="0"/>
                        </a:spcAft>
                      </a:pPr>
                      <a:r>
                        <a:rPr lang="en-US" sz="950">
                          <a:effectLst/>
                          <a:latin typeface="Arial" panose="020B0604020202020204" pitchFamily="34" charset="0"/>
                          <a:cs typeface="Arial" panose="020B0604020202020204" pitchFamily="34" charset="0"/>
                        </a:rPr>
                        <a:t>Power Supply</a:t>
                      </a:r>
                      <a:endParaRPr lang="en-IN" sz="95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950" dirty="0">
                          <a:effectLst/>
                          <a:latin typeface="Arial" panose="020B0604020202020204" pitchFamily="34" charset="0"/>
                          <a:cs typeface="Arial" panose="020B0604020202020204" pitchFamily="34" charset="0"/>
                        </a:rPr>
                        <a:t>230 Volts Single Phase 50Hz, AC supply.</a:t>
                      </a:r>
                      <a:endParaRPr lang="en-IN"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63547002"/>
                  </a:ext>
                </a:extLst>
              </a:tr>
            </a:tbl>
          </a:graphicData>
        </a:graphic>
      </p:graphicFrame>
      <p:sp>
        <p:nvSpPr>
          <p:cNvPr id="8" name="Rectangle 7">
            <a:extLst>
              <a:ext uri="{FF2B5EF4-FFF2-40B4-BE49-F238E27FC236}">
                <a16:creationId xmlns:a16="http://schemas.microsoft.com/office/drawing/2014/main" id="{0CA2790B-B425-40A3-B5AE-46C753AFB432}"/>
              </a:ext>
            </a:extLst>
          </p:cNvPr>
          <p:cNvSpPr/>
          <p:nvPr/>
        </p:nvSpPr>
        <p:spPr>
          <a:xfrm>
            <a:off x="2948455" y="3731866"/>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graphicFrame>
        <p:nvGraphicFramePr>
          <p:cNvPr id="9" name="Table 8">
            <a:extLst>
              <a:ext uri="{FF2B5EF4-FFF2-40B4-BE49-F238E27FC236}">
                <a16:creationId xmlns:a16="http://schemas.microsoft.com/office/drawing/2014/main" id="{0FF9DDC8-82D8-4651-8318-977BF70C94FE}"/>
              </a:ext>
            </a:extLst>
          </p:cNvPr>
          <p:cNvGraphicFramePr>
            <a:graphicFrameLocks noGrp="1"/>
          </p:cNvGraphicFramePr>
          <p:nvPr>
            <p:extLst>
              <p:ext uri="{D42A27DB-BD31-4B8C-83A1-F6EECF244321}">
                <p14:modId xmlns:p14="http://schemas.microsoft.com/office/powerpoint/2010/main" val="2905306368"/>
              </p:ext>
            </p:extLst>
          </p:nvPr>
        </p:nvGraphicFramePr>
        <p:xfrm>
          <a:off x="2948457" y="4136830"/>
          <a:ext cx="8597220" cy="1239399"/>
        </p:xfrm>
        <a:graphic>
          <a:graphicData uri="http://schemas.openxmlformats.org/drawingml/2006/table">
            <a:tbl>
              <a:tblPr firstRow="1" firstCol="1" bandRow="1">
                <a:tableStyleId>{5C22544A-7EE6-4342-B048-85BDC9FD1C3A}</a:tableStyleId>
              </a:tblPr>
              <a:tblGrid>
                <a:gridCol w="771392">
                  <a:extLst>
                    <a:ext uri="{9D8B030D-6E8A-4147-A177-3AD203B41FA5}">
                      <a16:colId xmlns:a16="http://schemas.microsoft.com/office/drawing/2014/main" val="2420355908"/>
                    </a:ext>
                  </a:extLst>
                </a:gridCol>
                <a:gridCol w="1135454">
                  <a:extLst>
                    <a:ext uri="{9D8B030D-6E8A-4147-A177-3AD203B41FA5}">
                      <a16:colId xmlns:a16="http://schemas.microsoft.com/office/drawing/2014/main" val="1688932596"/>
                    </a:ext>
                  </a:extLst>
                </a:gridCol>
                <a:gridCol w="2338711">
                  <a:extLst>
                    <a:ext uri="{9D8B030D-6E8A-4147-A177-3AD203B41FA5}">
                      <a16:colId xmlns:a16="http://schemas.microsoft.com/office/drawing/2014/main" val="737841149"/>
                    </a:ext>
                  </a:extLst>
                </a:gridCol>
                <a:gridCol w="2920782">
                  <a:extLst>
                    <a:ext uri="{9D8B030D-6E8A-4147-A177-3AD203B41FA5}">
                      <a16:colId xmlns:a16="http://schemas.microsoft.com/office/drawing/2014/main" val="3251289433"/>
                    </a:ext>
                  </a:extLst>
                </a:gridCol>
                <a:gridCol w="1430881">
                  <a:extLst>
                    <a:ext uri="{9D8B030D-6E8A-4147-A177-3AD203B41FA5}">
                      <a16:colId xmlns:a16="http://schemas.microsoft.com/office/drawing/2014/main" val="941187220"/>
                    </a:ext>
                  </a:extLst>
                </a:gridCol>
              </a:tblGrid>
              <a:tr h="370819">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SL. NO</a:t>
                      </a:r>
                      <a:endParaRPr lang="en-IN" sz="1000" dirty="0">
                        <a:effectLst/>
                        <a:latin typeface="Arial" panose="020B0604020202020204" pitchFamily="34" charset="0"/>
                        <a:cs typeface="Arial" panose="020B0604020202020204" pitchFamily="34" charset="0"/>
                      </a:endParaRPr>
                    </a:p>
                    <a:p>
                      <a:pPr>
                        <a:lnSpc>
                          <a:spcPct val="115000"/>
                        </a:lnSpc>
                        <a:spcAft>
                          <a:spcPts val="0"/>
                        </a:spcAft>
                      </a:pPr>
                      <a:r>
                        <a:rPr lang="en-US" sz="1000" dirty="0">
                          <a:effectLst/>
                          <a:latin typeface="Arial" panose="020B0604020202020204" pitchFamily="34" charset="0"/>
                          <a:cs typeface="Arial" panose="020B0604020202020204" pitchFamily="34" charset="0"/>
                        </a:rPr>
                        <a:t> </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Liters. Cap</a:t>
                      </a:r>
                      <a:endParaRPr lang="en-IN" sz="1000">
                        <a:effectLst/>
                        <a:latin typeface="Arial" panose="020B0604020202020204" pitchFamily="34" charset="0"/>
                        <a:cs typeface="Arial" panose="020B0604020202020204" pitchFamily="34" charset="0"/>
                      </a:endParaRPr>
                    </a:p>
                    <a:p>
                      <a:pPr>
                        <a:lnSpc>
                          <a:spcPct val="115000"/>
                        </a:lnSpc>
                        <a:spcAft>
                          <a:spcPts val="0"/>
                        </a:spcAft>
                      </a:pPr>
                      <a:r>
                        <a:rPr lang="en-US" sz="1000">
                          <a:effectLst/>
                          <a:latin typeface="Arial" panose="020B0604020202020204" pitchFamily="34" charset="0"/>
                          <a:cs typeface="Arial" panose="020B0604020202020204" pitchFamily="34" charset="0"/>
                        </a:rPr>
                        <a:t> </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Model No</a:t>
                      </a:r>
                      <a:endParaRPr lang="en-IN" sz="1000" dirty="0">
                        <a:effectLst/>
                        <a:latin typeface="Arial" panose="020B0604020202020204" pitchFamily="34" charset="0"/>
                        <a:cs typeface="Arial" panose="020B0604020202020204" pitchFamily="34" charset="0"/>
                      </a:endParaRPr>
                    </a:p>
                    <a:p>
                      <a:pPr>
                        <a:lnSpc>
                          <a:spcPct val="115000"/>
                        </a:lnSpc>
                        <a:spcAft>
                          <a:spcPts val="0"/>
                        </a:spcAft>
                      </a:pPr>
                      <a:r>
                        <a:rPr lang="en-US" sz="1000" dirty="0">
                          <a:effectLst/>
                          <a:latin typeface="Arial" panose="020B0604020202020204" pitchFamily="34" charset="0"/>
                          <a:cs typeface="Arial" panose="020B0604020202020204" pitchFamily="34" charset="0"/>
                        </a:rPr>
                        <a:t> </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Inner chamber size [ L x W x D] cm</a:t>
                      </a:r>
                      <a:r>
                        <a:rPr lang="en-IN" sz="1000" dirty="0">
                          <a:effectLst/>
                          <a:latin typeface="Arial" panose="020B0604020202020204" pitchFamily="34" charset="0"/>
                          <a:cs typeface="Arial" panose="020B0604020202020204" pitchFamily="34" charset="0"/>
                        </a:rPr>
                        <a:t> </a:t>
                      </a:r>
                      <a:r>
                        <a:rPr lang="en-US" sz="1000" dirty="0">
                          <a:effectLst/>
                          <a:latin typeface="Arial" panose="020B0604020202020204" pitchFamily="34" charset="0"/>
                          <a:cs typeface="Arial" panose="020B0604020202020204" pitchFamily="34" charset="0"/>
                        </a:rPr>
                        <a:t>excluding heater</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Power in[watts]</a:t>
                      </a:r>
                      <a:endParaRPr lang="en-IN" sz="1000">
                        <a:effectLst/>
                        <a:latin typeface="Arial" panose="020B0604020202020204" pitchFamily="34" charset="0"/>
                        <a:cs typeface="Arial" panose="020B0604020202020204" pitchFamily="34" charset="0"/>
                      </a:endParaRPr>
                    </a:p>
                    <a:p>
                      <a:pPr>
                        <a:lnSpc>
                          <a:spcPct val="115000"/>
                        </a:lnSpc>
                        <a:spcAft>
                          <a:spcPts val="0"/>
                        </a:spcAft>
                      </a:pPr>
                      <a:r>
                        <a:rPr lang="en-US" sz="1000">
                          <a:effectLst/>
                          <a:latin typeface="Arial" panose="020B0604020202020204" pitchFamily="34" charset="0"/>
                          <a:cs typeface="Arial" panose="020B0604020202020204" pitchFamily="34" charset="0"/>
                        </a:rPr>
                        <a:t> </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036047407"/>
                  </a:ext>
                </a:extLst>
              </a:tr>
              <a:tr h="217145">
                <a:tc>
                  <a:txBody>
                    <a:bodyPr/>
                    <a:lstStyle/>
                    <a:p>
                      <a:pPr algn="just">
                        <a:lnSpc>
                          <a:spcPct val="115000"/>
                        </a:lnSpc>
                        <a:spcAft>
                          <a:spcPts val="0"/>
                        </a:spcAft>
                      </a:pPr>
                      <a:r>
                        <a:rPr lang="en-US" sz="1000" dirty="0">
                          <a:effectLst/>
                          <a:latin typeface="Arial" panose="020B0604020202020204" pitchFamily="34" charset="0"/>
                          <a:cs typeface="Arial" panose="020B0604020202020204" pitchFamily="34" charset="0"/>
                        </a:rPr>
                        <a:t>1</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dirty="0">
                          <a:effectLst/>
                          <a:latin typeface="Arial" panose="020B0604020202020204" pitchFamily="34" charset="0"/>
                          <a:cs typeface="Arial" panose="020B0604020202020204" pitchFamily="34" charset="0"/>
                        </a:rPr>
                        <a:t>6</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SWB2</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a:effectLst/>
                          <a:latin typeface="Arial" panose="020B0604020202020204" pitchFamily="34" charset="0"/>
                          <a:cs typeface="Arial" panose="020B0604020202020204" pitchFamily="34" charset="0"/>
                        </a:rPr>
                        <a:t>20x 20 x 15</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a:effectLst/>
                          <a:latin typeface="Arial" panose="020B0604020202020204" pitchFamily="34" charset="0"/>
                          <a:cs typeface="Arial" panose="020B0604020202020204" pitchFamily="34" charset="0"/>
                        </a:rPr>
                        <a:t>1000</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98483661"/>
                  </a:ext>
                </a:extLst>
              </a:tr>
              <a:tr h="217145">
                <a:tc>
                  <a:txBody>
                    <a:bodyPr/>
                    <a:lstStyle/>
                    <a:p>
                      <a:pPr algn="just">
                        <a:lnSpc>
                          <a:spcPct val="115000"/>
                        </a:lnSpc>
                        <a:spcAft>
                          <a:spcPts val="0"/>
                        </a:spcAft>
                      </a:pPr>
                      <a:r>
                        <a:rPr lang="en-US" sz="1000" dirty="0">
                          <a:effectLst/>
                          <a:latin typeface="Arial" panose="020B0604020202020204" pitchFamily="34" charset="0"/>
                          <a:cs typeface="Arial" panose="020B0604020202020204" pitchFamily="34" charset="0"/>
                        </a:rPr>
                        <a:t>2</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a:effectLst/>
                          <a:latin typeface="Arial" panose="020B0604020202020204" pitchFamily="34" charset="0"/>
                          <a:cs typeface="Arial" panose="020B0604020202020204" pitchFamily="34" charset="0"/>
                        </a:rPr>
                        <a:t>13</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a:effectLst/>
                          <a:latin typeface="Arial" panose="020B0604020202020204" pitchFamily="34" charset="0"/>
                          <a:cs typeface="Arial" panose="020B0604020202020204" pitchFamily="34" charset="0"/>
                        </a:rPr>
                        <a:t>SWB4</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a:effectLst/>
                          <a:latin typeface="Arial" panose="020B0604020202020204" pitchFamily="34" charset="0"/>
                          <a:cs typeface="Arial" panose="020B0604020202020204" pitchFamily="34" charset="0"/>
                        </a:rPr>
                        <a:t>25X 35X 15</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a:effectLst/>
                          <a:latin typeface="Arial" panose="020B0604020202020204" pitchFamily="34" charset="0"/>
                          <a:cs typeface="Arial" panose="020B0604020202020204" pitchFamily="34" charset="0"/>
                        </a:rPr>
                        <a:t>2000</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03468148"/>
                  </a:ext>
                </a:extLst>
              </a:tr>
              <a:tr h="217145">
                <a:tc>
                  <a:txBody>
                    <a:bodyPr/>
                    <a:lstStyle/>
                    <a:p>
                      <a:pPr algn="just">
                        <a:lnSpc>
                          <a:spcPct val="115000"/>
                        </a:lnSpc>
                        <a:spcAft>
                          <a:spcPts val="0"/>
                        </a:spcAft>
                      </a:pPr>
                      <a:r>
                        <a:rPr lang="en-US" sz="1000" dirty="0">
                          <a:effectLst/>
                          <a:latin typeface="Arial" panose="020B0604020202020204" pitchFamily="34" charset="0"/>
                          <a:cs typeface="Arial" panose="020B0604020202020204" pitchFamily="34" charset="0"/>
                        </a:rPr>
                        <a:t>3</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a:effectLst/>
                          <a:latin typeface="Arial" panose="020B0604020202020204" pitchFamily="34" charset="0"/>
                          <a:cs typeface="Arial" panose="020B0604020202020204" pitchFamily="34" charset="0"/>
                        </a:rPr>
                        <a:t>24</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SWB8</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dirty="0">
                          <a:effectLst/>
                          <a:latin typeface="Arial" panose="020B0604020202020204" pitchFamily="34" charset="0"/>
                          <a:cs typeface="Arial" panose="020B0604020202020204" pitchFamily="34" charset="0"/>
                        </a:rPr>
                        <a:t>40X 30X 17.5</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a:effectLst/>
                          <a:latin typeface="Arial" panose="020B0604020202020204" pitchFamily="34" charset="0"/>
                          <a:cs typeface="Arial" panose="020B0604020202020204" pitchFamily="34" charset="0"/>
                        </a:rPr>
                        <a:t>2000</a:t>
                      </a:r>
                      <a:endParaRPr lang="en-IN"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50140431"/>
                  </a:ext>
                </a:extLst>
              </a:tr>
              <a:tr h="217145">
                <a:tc>
                  <a:txBody>
                    <a:bodyPr/>
                    <a:lstStyle/>
                    <a:p>
                      <a:pPr algn="just">
                        <a:lnSpc>
                          <a:spcPct val="115000"/>
                        </a:lnSpc>
                        <a:spcAft>
                          <a:spcPts val="0"/>
                        </a:spcAft>
                      </a:pPr>
                      <a:r>
                        <a:rPr lang="en-US" sz="1000" dirty="0">
                          <a:effectLst/>
                          <a:latin typeface="Arial" panose="020B0604020202020204" pitchFamily="34" charset="0"/>
                          <a:cs typeface="Arial" panose="020B0604020202020204" pitchFamily="34" charset="0"/>
                        </a:rPr>
                        <a:t>4</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dirty="0">
                          <a:effectLst/>
                          <a:latin typeface="Arial" panose="020B0604020202020204" pitchFamily="34" charset="0"/>
                          <a:cs typeface="Arial" panose="020B0604020202020204" pitchFamily="34" charset="0"/>
                        </a:rPr>
                        <a:t>35</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US" sz="1000" dirty="0">
                          <a:effectLst/>
                          <a:latin typeface="Arial" panose="020B0604020202020204" pitchFamily="34" charset="0"/>
                          <a:cs typeface="Arial" panose="020B0604020202020204" pitchFamily="34" charset="0"/>
                        </a:rPr>
                        <a:t>SWB10</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dirty="0">
                          <a:effectLst/>
                          <a:latin typeface="Arial" panose="020B0604020202020204" pitchFamily="34" charset="0"/>
                          <a:cs typeface="Arial" panose="020B0604020202020204" pitchFamily="34" charset="0"/>
                        </a:rPr>
                        <a:t>50 x 35 x 17.5</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US" sz="1000" dirty="0">
                          <a:effectLst/>
                          <a:latin typeface="Arial" panose="020B0604020202020204" pitchFamily="34" charset="0"/>
                          <a:cs typeface="Arial" panose="020B0604020202020204" pitchFamily="34" charset="0"/>
                        </a:rPr>
                        <a:t>3000</a:t>
                      </a:r>
                      <a:endParaRPr lang="en-IN"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60700677"/>
                  </a:ext>
                </a:extLst>
              </a:tr>
            </a:tbl>
          </a:graphicData>
        </a:graphic>
      </p:graphicFrame>
      <p:pic>
        <p:nvPicPr>
          <p:cNvPr id="10" name="Picture 2">
            <a:extLst>
              <a:ext uri="{FF2B5EF4-FFF2-40B4-BE49-F238E27FC236}">
                <a16:creationId xmlns:a16="http://schemas.microsoft.com/office/drawing/2014/main" id="{6DD5E356-CE6E-47FD-8803-808EA77BC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149" y="66157"/>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207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kitchen, oven, stove, machine&#10;&#10;Description automatically generated">
            <a:extLst>
              <a:ext uri="{FF2B5EF4-FFF2-40B4-BE49-F238E27FC236}">
                <a16:creationId xmlns:a16="http://schemas.microsoft.com/office/drawing/2014/main" id="{EA14F228-0E4A-473C-9B23-4529F2D78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5" y="670724"/>
            <a:ext cx="2403541" cy="1940274"/>
          </a:xfrm>
          <a:prstGeom prst="rect">
            <a:avLst/>
          </a:prstGeom>
        </p:spPr>
      </p:pic>
      <p:pic>
        <p:nvPicPr>
          <p:cNvPr id="5" name="Picture 4" descr="A picture containing oven, cabinet, indoor, stove&#10;&#10;Description automatically generated">
            <a:extLst>
              <a:ext uri="{FF2B5EF4-FFF2-40B4-BE49-F238E27FC236}">
                <a16:creationId xmlns:a16="http://schemas.microsoft.com/office/drawing/2014/main" id="{1BE8B69C-BE37-4397-BA35-766DD4DC4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 y="2836227"/>
            <a:ext cx="2403540" cy="2077296"/>
          </a:xfrm>
          <a:prstGeom prst="rect">
            <a:avLst/>
          </a:prstGeom>
        </p:spPr>
      </p:pic>
      <p:sp>
        <p:nvSpPr>
          <p:cNvPr id="6" name="Rectangle 5">
            <a:extLst>
              <a:ext uri="{FF2B5EF4-FFF2-40B4-BE49-F238E27FC236}">
                <a16:creationId xmlns:a16="http://schemas.microsoft.com/office/drawing/2014/main" id="{C90E6BCB-F39E-4F23-ABE4-905FBA191895}"/>
              </a:ext>
            </a:extLst>
          </p:cNvPr>
          <p:cNvSpPr/>
          <p:nvPr/>
        </p:nvSpPr>
        <p:spPr>
          <a:xfrm>
            <a:off x="144787" y="76163"/>
            <a:ext cx="2330574" cy="369332"/>
          </a:xfrm>
          <a:prstGeom prst="rect">
            <a:avLst/>
          </a:prstGeom>
        </p:spPr>
        <p:txBody>
          <a:bodyPr wrap="none">
            <a:spAutoFit/>
          </a:bodyPr>
          <a:lstStyle/>
          <a:p>
            <a:r>
              <a:rPr lang="en-US" b="1" dirty="0">
                <a:solidFill>
                  <a:schemeClr val="accent1"/>
                </a:solidFill>
                <a:latin typeface="Arial" panose="020B0604020202020204" pitchFamily="34" charset="0"/>
                <a:ea typeface="Times New Roman" panose="02020603050405020304" pitchFamily="18" charset="0"/>
              </a:rPr>
              <a:t>RING WATER BATH</a:t>
            </a:r>
            <a:endParaRPr lang="en-IN" dirty="0">
              <a:solidFill>
                <a:schemeClr val="accent1"/>
              </a:solidFill>
            </a:endParaRPr>
          </a:p>
        </p:txBody>
      </p:sp>
      <p:graphicFrame>
        <p:nvGraphicFramePr>
          <p:cNvPr id="7" name="Table 6">
            <a:extLst>
              <a:ext uri="{FF2B5EF4-FFF2-40B4-BE49-F238E27FC236}">
                <a16:creationId xmlns:a16="http://schemas.microsoft.com/office/drawing/2014/main" id="{B7DB8E9A-630B-4FA2-8038-FCD67BDAEEB3}"/>
              </a:ext>
            </a:extLst>
          </p:cNvPr>
          <p:cNvGraphicFramePr>
            <a:graphicFrameLocks noGrp="1"/>
          </p:cNvGraphicFramePr>
          <p:nvPr>
            <p:extLst>
              <p:ext uri="{D42A27DB-BD31-4B8C-83A1-F6EECF244321}">
                <p14:modId xmlns:p14="http://schemas.microsoft.com/office/powerpoint/2010/main" val="2355374065"/>
              </p:ext>
            </p:extLst>
          </p:nvPr>
        </p:nvGraphicFramePr>
        <p:xfrm>
          <a:off x="2756971" y="260828"/>
          <a:ext cx="8854807" cy="3582571"/>
        </p:xfrm>
        <a:graphic>
          <a:graphicData uri="http://schemas.openxmlformats.org/drawingml/2006/table">
            <a:tbl>
              <a:tblPr firstRow="1" firstCol="1" bandRow="1">
                <a:tableStyleId>{5C22544A-7EE6-4342-B048-85BDC9FD1C3A}</a:tableStyleId>
              </a:tblPr>
              <a:tblGrid>
                <a:gridCol w="1524679">
                  <a:extLst>
                    <a:ext uri="{9D8B030D-6E8A-4147-A177-3AD203B41FA5}">
                      <a16:colId xmlns:a16="http://schemas.microsoft.com/office/drawing/2014/main" val="3179595134"/>
                    </a:ext>
                  </a:extLst>
                </a:gridCol>
                <a:gridCol w="7330128">
                  <a:extLst>
                    <a:ext uri="{9D8B030D-6E8A-4147-A177-3AD203B41FA5}">
                      <a16:colId xmlns:a16="http://schemas.microsoft.com/office/drawing/2014/main" val="2368527313"/>
                    </a:ext>
                  </a:extLst>
                </a:gridCol>
              </a:tblGrid>
              <a:tr h="181250">
                <a:tc gridSpan="2">
                  <a:txBody>
                    <a:bodyPr/>
                    <a:lstStyle/>
                    <a:p>
                      <a:pPr algn="ctr">
                        <a:lnSpc>
                          <a:spcPct val="115000"/>
                        </a:lnSpc>
                        <a:spcAft>
                          <a:spcPts val="0"/>
                        </a:spcAft>
                      </a:pPr>
                      <a:r>
                        <a:rPr lang="en-US" sz="1000" b="1" dirty="0">
                          <a:effectLst/>
                          <a:latin typeface="Arial" panose="020B0604020202020204" pitchFamily="34" charset="0"/>
                          <a:cs typeface="Arial" panose="020B0604020202020204" pitchFamily="34" charset="0"/>
                        </a:rPr>
                        <a:t>TECHNICAL  SPECIFICATION</a:t>
                      </a:r>
                      <a:endParaRPr lang="en-IN"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IN"/>
                    </a:p>
                  </a:txBody>
                  <a:tcPr/>
                </a:tc>
                <a:extLst>
                  <a:ext uri="{0D108BD9-81ED-4DB2-BD59-A6C34878D82A}">
                    <a16:rowId xmlns:a16="http://schemas.microsoft.com/office/drawing/2014/main" val="223815465"/>
                  </a:ext>
                </a:extLst>
              </a:tr>
              <a:tr h="188996">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Chamber Design</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Double walled</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337498904"/>
                  </a:ext>
                </a:extLst>
              </a:tr>
              <a:tr h="188996">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Inner Chamber</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Inner chamber made of stainless steel 304 Grade OR stainless steel 316 Grade</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806903163"/>
                  </a:ext>
                </a:extLst>
              </a:tr>
              <a:tr h="188996">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Outer Chamber</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Outer chamber made of stainless steel 304 Grade</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2283126162"/>
                  </a:ext>
                </a:extLst>
              </a:tr>
              <a:tr h="188996">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Drain Valve</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chamber drain nozzle at bottom with concentric rings of 7.5cm diameter holes</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151971083"/>
                  </a:ext>
                </a:extLst>
              </a:tr>
              <a:tr h="205059">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Top Lid</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Concentric rings of 7.5cm diameter holes</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246740068"/>
                  </a:ext>
                </a:extLst>
              </a:tr>
              <a:tr h="365140">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Insulation</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Insulation between inner and outer chamber is filled with high grade glass wool with a gap of 65mm thickness, to withstand maximum Temperature 95° C</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556412930"/>
                  </a:ext>
                </a:extLst>
              </a:tr>
              <a:tr h="232398">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Heaters</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Immersed Heaters are made of high grade Kanthal wires of suitable wattage.</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1191537359"/>
                  </a:ext>
                </a:extLst>
              </a:tr>
              <a:tr h="188996">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Temperature Range</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5 °C above ambient to 95°C.</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857746101"/>
                  </a:ext>
                </a:extLst>
              </a:tr>
              <a:tr h="395627">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Temperature Controller</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Thermostatic control  </a:t>
                      </a:r>
                      <a:r>
                        <a:rPr lang="en-US" sz="1000" b="0" u="sng"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OR   </a:t>
                      </a: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Microprocessor based PID temperature controller with dual display (Process value and set value), low and high limit setting with PT 100 Sensor Timer control (optional). </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3055171124"/>
                  </a:ext>
                </a:extLst>
              </a:tr>
              <a:tr h="188996">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Welding</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Inner Bath Completely Argon welded</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3996193109"/>
                  </a:ext>
                </a:extLst>
              </a:tr>
              <a:tr h="188996">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Temperature Resolution</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5°C</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2910269225"/>
                  </a:ext>
                </a:extLst>
              </a:tr>
              <a:tr h="214200">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Temperature Accuracy</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 5°C.</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3670207119"/>
                  </a:ext>
                </a:extLst>
              </a:tr>
              <a:tr h="188996">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Temperature Uniformity</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 10°C.</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934179119"/>
                  </a:ext>
                </a:extLst>
              </a:tr>
              <a:tr h="176487">
                <a:tc>
                  <a:txBody>
                    <a:bodyPr/>
                    <a:lstStyle/>
                    <a:p>
                      <a:pPr>
                        <a:lnSpc>
                          <a:spcPct val="115000"/>
                        </a:lnSpc>
                        <a:spcAft>
                          <a:spcPts val="0"/>
                        </a:spcAft>
                      </a:pPr>
                      <a:r>
                        <a:rPr lang="en-US" sz="1000" b="1" dirty="0">
                          <a:solidFill>
                            <a:schemeClr val="bg1"/>
                          </a:solidFill>
                          <a:effectLst/>
                          <a:latin typeface="Arial" panose="020B0604020202020204" pitchFamily="34" charset="0"/>
                          <a:ea typeface="Times New Roman" panose="02020603050405020304" pitchFamily="18" charset="0"/>
                          <a:cs typeface="Tunga" panose="020B0502040204020203" pitchFamily="34" charset="0"/>
                        </a:rPr>
                        <a:t>Power Supply</a:t>
                      </a:r>
                      <a:endParaRPr lang="en-IN" sz="1000" b="1" dirty="0">
                        <a:solidFill>
                          <a:schemeClr val="bg1"/>
                        </a:solidFill>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tc>
                  <a:txBody>
                    <a:bodyPr/>
                    <a:lstStyle/>
                    <a:p>
                      <a:pPr>
                        <a:lnSpc>
                          <a:spcPct val="115000"/>
                        </a:lnSpc>
                        <a:spcAft>
                          <a:spcPts val="0"/>
                        </a:spcAft>
                      </a:pPr>
                      <a:r>
                        <a:rPr lang="en-US" sz="1000" b="0" dirty="0">
                          <a:solidFill>
                            <a:srgbClr val="000000"/>
                          </a:solidFill>
                          <a:effectLst/>
                          <a:latin typeface="Arial" panose="020B0604020202020204" pitchFamily="34" charset="0"/>
                          <a:ea typeface="Times New Roman" panose="02020603050405020304" pitchFamily="18" charset="0"/>
                          <a:cs typeface="Tunga" panose="020B0502040204020203" pitchFamily="34" charset="0"/>
                        </a:rPr>
                        <a:t>230 Volts Single Phase 50Hz, AC supply.</a:t>
                      </a:r>
                      <a:endParaRPr lang="en-IN" sz="1000" b="0" dirty="0">
                        <a:effectLst/>
                        <a:latin typeface="Calibri" panose="020F0502020204030204" pitchFamily="34" charset="0"/>
                        <a:ea typeface="Times New Roman" panose="02020603050405020304" pitchFamily="18" charset="0"/>
                        <a:cs typeface="Tunga" panose="020B0502040204020203" pitchFamily="34" charset="0"/>
                      </a:endParaRPr>
                    </a:p>
                  </a:txBody>
                  <a:tcPr marL="68580" marR="68580" marT="0" marB="0" anchor="b"/>
                </a:tc>
                <a:extLst>
                  <a:ext uri="{0D108BD9-81ED-4DB2-BD59-A6C34878D82A}">
                    <a16:rowId xmlns:a16="http://schemas.microsoft.com/office/drawing/2014/main" val="3057803692"/>
                  </a:ext>
                </a:extLst>
              </a:tr>
            </a:tbl>
          </a:graphicData>
        </a:graphic>
      </p:graphicFrame>
      <p:graphicFrame>
        <p:nvGraphicFramePr>
          <p:cNvPr id="8" name="Table 7">
            <a:extLst>
              <a:ext uri="{FF2B5EF4-FFF2-40B4-BE49-F238E27FC236}">
                <a16:creationId xmlns:a16="http://schemas.microsoft.com/office/drawing/2014/main" id="{C6057764-FE2F-4E2B-9772-D3D89B6AC79F}"/>
              </a:ext>
            </a:extLst>
          </p:cNvPr>
          <p:cNvGraphicFramePr>
            <a:graphicFrameLocks noGrp="1"/>
          </p:cNvGraphicFramePr>
          <p:nvPr>
            <p:extLst>
              <p:ext uri="{D42A27DB-BD31-4B8C-83A1-F6EECF244321}">
                <p14:modId xmlns:p14="http://schemas.microsoft.com/office/powerpoint/2010/main" val="162032272"/>
              </p:ext>
            </p:extLst>
          </p:nvPr>
        </p:nvGraphicFramePr>
        <p:xfrm>
          <a:off x="2668836" y="4319338"/>
          <a:ext cx="8854807" cy="760952"/>
        </p:xfrm>
        <a:graphic>
          <a:graphicData uri="http://schemas.openxmlformats.org/drawingml/2006/table">
            <a:tbl>
              <a:tblPr firstRow="1" firstCol="1" bandRow="1">
                <a:tableStyleId>{5C22544A-7EE6-4342-B048-85BDC9FD1C3A}</a:tableStyleId>
              </a:tblPr>
              <a:tblGrid>
                <a:gridCol w="825110">
                  <a:extLst>
                    <a:ext uri="{9D8B030D-6E8A-4147-A177-3AD203B41FA5}">
                      <a16:colId xmlns:a16="http://schemas.microsoft.com/office/drawing/2014/main" val="722135011"/>
                    </a:ext>
                  </a:extLst>
                </a:gridCol>
                <a:gridCol w="1298922">
                  <a:extLst>
                    <a:ext uri="{9D8B030D-6E8A-4147-A177-3AD203B41FA5}">
                      <a16:colId xmlns:a16="http://schemas.microsoft.com/office/drawing/2014/main" val="1987305518"/>
                    </a:ext>
                  </a:extLst>
                </a:gridCol>
                <a:gridCol w="2007424">
                  <a:extLst>
                    <a:ext uri="{9D8B030D-6E8A-4147-A177-3AD203B41FA5}">
                      <a16:colId xmlns:a16="http://schemas.microsoft.com/office/drawing/2014/main" val="662249589"/>
                    </a:ext>
                  </a:extLst>
                </a:gridCol>
                <a:gridCol w="2804490">
                  <a:extLst>
                    <a:ext uri="{9D8B030D-6E8A-4147-A177-3AD203B41FA5}">
                      <a16:colId xmlns:a16="http://schemas.microsoft.com/office/drawing/2014/main" val="919124765"/>
                    </a:ext>
                  </a:extLst>
                </a:gridCol>
                <a:gridCol w="1918861">
                  <a:extLst>
                    <a:ext uri="{9D8B030D-6E8A-4147-A177-3AD203B41FA5}">
                      <a16:colId xmlns:a16="http://schemas.microsoft.com/office/drawing/2014/main" val="1512544077"/>
                    </a:ext>
                  </a:extLst>
                </a:gridCol>
              </a:tblGrid>
              <a:tr h="307746">
                <a:tc>
                  <a:txBody>
                    <a:bodyPr/>
                    <a:lstStyle/>
                    <a:p>
                      <a:pPr algn="ctr">
                        <a:lnSpc>
                          <a:spcPct val="115000"/>
                        </a:lnSpc>
                        <a:spcAft>
                          <a:spcPts val="0"/>
                        </a:spcAft>
                      </a:pPr>
                      <a:r>
                        <a:rPr lang="en-IN" sz="1100" dirty="0">
                          <a:effectLst/>
                          <a:latin typeface="Arial" panose="020B0604020202020204" pitchFamily="34" charset="0"/>
                          <a:cs typeface="Arial" panose="020B0604020202020204" pitchFamily="34" charset="0"/>
                        </a:rPr>
                        <a:t>Sl. No.</a:t>
                      </a:r>
                      <a:endParaRPr lang="en-IN"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IN" sz="1100" dirty="0">
                          <a:effectLst/>
                          <a:latin typeface="Arial" panose="020B0604020202020204" pitchFamily="34" charset="0"/>
                          <a:cs typeface="Arial" panose="020B0604020202020204" pitchFamily="34" charset="0"/>
                        </a:rPr>
                        <a:t>No of Holes</a:t>
                      </a:r>
                      <a:endParaRPr lang="en-IN"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IN" sz="1100" dirty="0">
                          <a:effectLst/>
                          <a:latin typeface="Arial" panose="020B0604020202020204" pitchFamily="34" charset="0"/>
                          <a:cs typeface="Arial" panose="020B0604020202020204" pitchFamily="34" charset="0"/>
                        </a:rPr>
                        <a:t>Model No</a:t>
                      </a:r>
                      <a:endParaRPr lang="en-IN"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IN" sz="1100" dirty="0">
                          <a:effectLst/>
                          <a:latin typeface="Arial" panose="020B0604020202020204" pitchFamily="34" charset="0"/>
                          <a:cs typeface="Arial" panose="020B0604020202020204" pitchFamily="34" charset="0"/>
                        </a:rPr>
                        <a:t>Inner chamber size</a:t>
                      </a:r>
                      <a:endParaRPr lang="en-IN"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IN" sz="1100" dirty="0">
                          <a:effectLst/>
                          <a:latin typeface="Arial" panose="020B0604020202020204" pitchFamily="34" charset="0"/>
                          <a:cs typeface="Arial" panose="020B0604020202020204" pitchFamily="34" charset="0"/>
                        </a:rPr>
                        <a:t>Power in[watts]</a:t>
                      </a:r>
                      <a:endParaRPr lang="en-IN"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85630895"/>
                  </a:ext>
                </a:extLst>
              </a:tr>
              <a:tr h="226603">
                <a:tc>
                  <a:txBody>
                    <a:bodyPr/>
                    <a:lstStyle/>
                    <a:p>
                      <a:pPr algn="ctr">
                        <a:lnSpc>
                          <a:spcPct val="115000"/>
                        </a:lnSpc>
                        <a:spcAft>
                          <a:spcPts val="0"/>
                        </a:spcAft>
                      </a:pPr>
                      <a:r>
                        <a:rPr lang="en-IN" sz="1100">
                          <a:effectLst/>
                          <a:latin typeface="Arial" panose="020B0604020202020204" pitchFamily="34" charset="0"/>
                          <a:cs typeface="Arial" panose="020B0604020202020204" pitchFamily="34" charset="0"/>
                        </a:rPr>
                        <a:t>1</a:t>
                      </a:r>
                      <a:endParaRPr lang="en-IN"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100" b="0" dirty="0">
                          <a:effectLst/>
                          <a:latin typeface="Arial" panose="020B0604020202020204" pitchFamily="34" charset="0"/>
                          <a:cs typeface="Arial" panose="020B0604020202020204" pitchFamily="34" charset="0"/>
                        </a:rPr>
                        <a:t>6</a:t>
                      </a:r>
                      <a:endParaRPr lang="en-IN"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100" b="0" dirty="0">
                          <a:effectLst/>
                          <a:latin typeface="Arial" panose="020B0604020202020204" pitchFamily="34" charset="0"/>
                          <a:cs typeface="Arial" panose="020B0604020202020204" pitchFamily="34" charset="0"/>
                        </a:rPr>
                        <a:t>RWB6</a:t>
                      </a:r>
                      <a:endParaRPr lang="en-IN"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100" b="0" dirty="0">
                          <a:effectLst/>
                          <a:latin typeface="Arial" panose="020B0604020202020204" pitchFamily="34" charset="0"/>
                          <a:cs typeface="Arial" panose="020B0604020202020204" pitchFamily="34" charset="0"/>
                        </a:rPr>
                        <a:t>35X 25X 10</a:t>
                      </a:r>
                      <a:endParaRPr lang="en-IN"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100" b="0" dirty="0">
                          <a:effectLst/>
                          <a:latin typeface="Arial" panose="020B0604020202020204" pitchFamily="34" charset="0"/>
                          <a:cs typeface="Arial" panose="020B0604020202020204" pitchFamily="34" charset="0"/>
                        </a:rPr>
                        <a:t>2000</a:t>
                      </a:r>
                      <a:endParaRPr lang="en-IN"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3283802"/>
                  </a:ext>
                </a:extLst>
              </a:tr>
              <a:tr h="226603">
                <a:tc>
                  <a:txBody>
                    <a:bodyPr/>
                    <a:lstStyle/>
                    <a:p>
                      <a:pPr algn="ctr">
                        <a:lnSpc>
                          <a:spcPct val="115000"/>
                        </a:lnSpc>
                        <a:spcAft>
                          <a:spcPts val="0"/>
                        </a:spcAft>
                      </a:pPr>
                      <a:r>
                        <a:rPr lang="en-IN" sz="1100">
                          <a:effectLst/>
                          <a:latin typeface="Arial" panose="020B0604020202020204" pitchFamily="34" charset="0"/>
                          <a:cs typeface="Arial" panose="020B0604020202020204" pitchFamily="34" charset="0"/>
                        </a:rPr>
                        <a:t>2</a:t>
                      </a:r>
                      <a:endParaRPr lang="en-IN"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100" b="0" dirty="0">
                          <a:effectLst/>
                          <a:latin typeface="Arial" panose="020B0604020202020204" pitchFamily="34" charset="0"/>
                          <a:cs typeface="Arial" panose="020B0604020202020204" pitchFamily="34" charset="0"/>
                        </a:rPr>
                        <a:t>12</a:t>
                      </a:r>
                      <a:endParaRPr lang="en-IN"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100" b="0" dirty="0">
                          <a:effectLst/>
                          <a:latin typeface="Arial" panose="020B0604020202020204" pitchFamily="34" charset="0"/>
                          <a:cs typeface="Arial" panose="020B0604020202020204" pitchFamily="34" charset="0"/>
                        </a:rPr>
                        <a:t>RWB12</a:t>
                      </a:r>
                      <a:endParaRPr lang="en-IN"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100" b="0" dirty="0">
                          <a:effectLst/>
                          <a:latin typeface="Arial" panose="020B0604020202020204" pitchFamily="34" charset="0"/>
                          <a:cs typeface="Arial" panose="020B0604020202020204" pitchFamily="34" charset="0"/>
                        </a:rPr>
                        <a:t>48X 35X 10</a:t>
                      </a:r>
                      <a:endParaRPr lang="en-IN"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100" b="0" dirty="0">
                          <a:effectLst/>
                          <a:latin typeface="Arial" panose="020B0604020202020204" pitchFamily="34" charset="0"/>
                          <a:cs typeface="Arial" panose="020B0604020202020204" pitchFamily="34" charset="0"/>
                        </a:rPr>
                        <a:t>2000</a:t>
                      </a:r>
                      <a:endParaRPr lang="en-IN"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9927070"/>
                  </a:ext>
                </a:extLst>
              </a:tr>
            </a:tbl>
          </a:graphicData>
        </a:graphic>
      </p:graphicFrame>
      <p:sp>
        <p:nvSpPr>
          <p:cNvPr id="9" name="Rectangle 8">
            <a:extLst>
              <a:ext uri="{FF2B5EF4-FFF2-40B4-BE49-F238E27FC236}">
                <a16:creationId xmlns:a16="http://schemas.microsoft.com/office/drawing/2014/main" id="{D8CA0937-B274-4B4A-9721-29C0F6CFF341}"/>
              </a:ext>
            </a:extLst>
          </p:cNvPr>
          <p:cNvSpPr/>
          <p:nvPr/>
        </p:nvSpPr>
        <p:spPr>
          <a:xfrm>
            <a:off x="2668836" y="3896703"/>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pic>
        <p:nvPicPr>
          <p:cNvPr id="10" name="Picture 2">
            <a:extLst>
              <a:ext uri="{FF2B5EF4-FFF2-40B4-BE49-F238E27FC236}">
                <a16:creationId xmlns:a16="http://schemas.microsoft.com/office/drawing/2014/main" id="{08FCC42E-60EF-4BB6-9DBB-36A6EF8BC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932" y="76163"/>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171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CF3EC0-5AA0-455D-BBDB-F279F757CD03}"/>
              </a:ext>
            </a:extLst>
          </p:cNvPr>
          <p:cNvSpPr/>
          <p:nvPr/>
        </p:nvSpPr>
        <p:spPr>
          <a:xfrm>
            <a:off x="120137" y="95327"/>
            <a:ext cx="1950086" cy="1339469"/>
          </a:xfrm>
          <a:prstGeom prst="rect">
            <a:avLst/>
          </a:prstGeom>
        </p:spPr>
        <p:txBody>
          <a:bodyPr wrap="none">
            <a:spAutoFit/>
          </a:bodyPr>
          <a:lstStyle/>
          <a:p>
            <a:pPr algn="ctr">
              <a:lnSpc>
                <a:spcPct val="115000"/>
              </a:lnSpc>
              <a:spcAft>
                <a:spcPts val="0"/>
              </a:spcAft>
            </a:pPr>
            <a:r>
              <a:rPr lang="en-IN"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HORIZANTAL </a:t>
            </a:r>
          </a:p>
          <a:p>
            <a:pPr algn="ctr">
              <a:lnSpc>
                <a:spcPct val="115000"/>
              </a:lnSpc>
              <a:spcAft>
                <a:spcPts val="0"/>
              </a:spcAft>
            </a:pPr>
            <a:r>
              <a:rPr lang="en-IN"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AUTOCLAVE</a:t>
            </a:r>
          </a:p>
          <a:p>
            <a:pPr algn="ctr">
              <a:lnSpc>
                <a:spcPct val="115000"/>
              </a:lnSpc>
            </a:pPr>
            <a:r>
              <a:rPr lang="en-IN"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RECTANGULAR</a:t>
            </a:r>
            <a:endParaRPr lang="en-IN"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IN"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descr="A picture containing indoor, sitting, metal, old&#10;&#10;Description automatically generated">
            <a:extLst>
              <a:ext uri="{FF2B5EF4-FFF2-40B4-BE49-F238E27FC236}">
                <a16:creationId xmlns:a16="http://schemas.microsoft.com/office/drawing/2014/main" id="{B0D88D29-1776-433E-A53B-5167E48C6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37" y="1076548"/>
            <a:ext cx="2039169" cy="4289710"/>
          </a:xfrm>
          <a:prstGeom prst="rect">
            <a:avLst/>
          </a:prstGeom>
        </p:spPr>
      </p:pic>
      <p:graphicFrame>
        <p:nvGraphicFramePr>
          <p:cNvPr id="5" name="Table 4">
            <a:extLst>
              <a:ext uri="{FF2B5EF4-FFF2-40B4-BE49-F238E27FC236}">
                <a16:creationId xmlns:a16="http://schemas.microsoft.com/office/drawing/2014/main" id="{1F866A99-B072-41F5-8DE7-0E8D4C73CCAE}"/>
              </a:ext>
            </a:extLst>
          </p:cNvPr>
          <p:cNvGraphicFramePr>
            <a:graphicFrameLocks noGrp="1"/>
          </p:cNvGraphicFramePr>
          <p:nvPr>
            <p:extLst>
              <p:ext uri="{D42A27DB-BD31-4B8C-83A1-F6EECF244321}">
                <p14:modId xmlns:p14="http://schemas.microsoft.com/office/powerpoint/2010/main" val="4281038043"/>
              </p:ext>
            </p:extLst>
          </p:nvPr>
        </p:nvGraphicFramePr>
        <p:xfrm>
          <a:off x="2302526" y="91731"/>
          <a:ext cx="9320270" cy="4329370"/>
        </p:xfrm>
        <a:graphic>
          <a:graphicData uri="http://schemas.openxmlformats.org/drawingml/2006/table">
            <a:tbl>
              <a:tblPr firstRow="1" firstCol="1" bandRow="1">
                <a:tableStyleId>{5C22544A-7EE6-4342-B048-85BDC9FD1C3A}</a:tableStyleId>
              </a:tblPr>
              <a:tblGrid>
                <a:gridCol w="1604826">
                  <a:extLst>
                    <a:ext uri="{9D8B030D-6E8A-4147-A177-3AD203B41FA5}">
                      <a16:colId xmlns:a16="http://schemas.microsoft.com/office/drawing/2014/main" val="739613240"/>
                    </a:ext>
                  </a:extLst>
                </a:gridCol>
                <a:gridCol w="7715444">
                  <a:extLst>
                    <a:ext uri="{9D8B030D-6E8A-4147-A177-3AD203B41FA5}">
                      <a16:colId xmlns:a16="http://schemas.microsoft.com/office/drawing/2014/main" val="2304319103"/>
                    </a:ext>
                  </a:extLst>
                </a:gridCol>
              </a:tblGrid>
              <a:tr h="181250">
                <a:tc gridSpan="2">
                  <a:txBody>
                    <a:bodyPr/>
                    <a:lstStyle/>
                    <a:p>
                      <a:pPr algn="ctr">
                        <a:lnSpc>
                          <a:spcPct val="115000"/>
                        </a:lnSpc>
                        <a:spcAft>
                          <a:spcPts val="0"/>
                        </a:spcAft>
                      </a:pPr>
                      <a:r>
                        <a:rPr lang="en-US" sz="800" b="1" dirty="0">
                          <a:effectLst/>
                          <a:latin typeface="Arial" panose="020B0604020202020204" pitchFamily="34" charset="0"/>
                          <a:cs typeface="Arial" panose="020B0604020202020204" pitchFamily="34" charset="0"/>
                        </a:rPr>
                        <a:t>TECHNICAL  SPECIFICATION</a:t>
                      </a:r>
                      <a:endParaRPr lang="en-IN" sz="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IN"/>
                    </a:p>
                  </a:txBody>
                  <a:tcPr/>
                </a:tc>
                <a:extLst>
                  <a:ext uri="{0D108BD9-81ED-4DB2-BD59-A6C34878D82A}">
                    <a16:rowId xmlns:a16="http://schemas.microsoft.com/office/drawing/2014/main" val="792745431"/>
                  </a:ext>
                </a:extLst>
              </a:tr>
              <a:tr h="188996">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Chamber Design</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Cylindrical Triple Walled, Three chamber body Jacketed model.</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167319"/>
                  </a:ext>
                </a:extLst>
              </a:tr>
              <a:tr h="188996">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Inner  and Jacket Chamber</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Inner,  and Jacket chamber made of stainless steel 304 Grade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2639819"/>
                  </a:ext>
                </a:extLst>
              </a:tr>
              <a:tr h="188996">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Outer Chamber</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Door Plate and outer chamber made of stainless steel 304 Grade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9319181"/>
                  </a:ext>
                </a:extLst>
              </a:tr>
              <a:tr h="188996">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Insulation</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Insulation between  Jacket and outer chamber is filled with high grade glass wool with a gap of 50mm thickness, to withstand maximum Temperature 150° C</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873221"/>
                  </a:ext>
                </a:extLst>
              </a:tr>
              <a:tr h="205059">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Heaters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Flanged Type Immersion Heaters are made of high grade Kanthal  wires of suitable wattage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7108073"/>
                  </a:ext>
                </a:extLst>
              </a:tr>
              <a:tr h="365140">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Gasket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Neoprene rubber gasket is provided for the door to avoid steam leakage and air tight pressure proof gasket.</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5116625"/>
                  </a:ext>
                </a:extLst>
              </a:tr>
              <a:tr h="232398">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Gasket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Silicon rubber gasket is provided for the door to avoid steam leakage and air tight pressure proof gasket. (Optional)</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5781480"/>
                  </a:ext>
                </a:extLst>
              </a:tr>
              <a:tr h="188996">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Door Tightened for Circular model</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The door tightened by Fly nut tightened type / radial locking system (Optional) made out of SS 304grade.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0732771"/>
                  </a:ext>
                </a:extLst>
              </a:tr>
              <a:tr h="395627">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The Boiler</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The Boiler is provided with pressure gauge, plug screen, non-return valve, steam strap, safety valve, release valve, water level indicator, pressure control switch, automatic low water level cut off device and indicating lamp of operation</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1163952"/>
                  </a:ext>
                </a:extLst>
              </a:tr>
              <a:tr h="188996">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The Jacket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The Jacket is provided with Compound pressure gauge, safety valve, release valve and air out valve.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447379"/>
                  </a:ext>
                </a:extLst>
              </a:tr>
              <a:tr h="188996">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The  Chamber</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The Chamber is provided with Compound pressure gauge, plug screen, safety valve, release valve, powerful ejector (Baffle plate), vacuum breaker, pressure control switch, indicating lamp of operation and temperature indicator</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1166126"/>
                  </a:ext>
                </a:extLst>
              </a:tr>
              <a:tr h="214200">
                <a:tc>
                  <a:txBody>
                    <a:bodyPr/>
                    <a:lstStyle/>
                    <a:p>
                      <a:pPr>
                        <a:lnSpc>
                          <a:spcPct val="115000"/>
                        </a:lnSpc>
                        <a:spcAft>
                          <a:spcPts val="0"/>
                        </a:spcAft>
                      </a:pPr>
                      <a:r>
                        <a:rPr lang="en-IN" sz="800" b="1" dirty="0">
                          <a:effectLst/>
                          <a:latin typeface="Arial" panose="020B0604020202020204" pitchFamily="34" charset="0"/>
                          <a:ea typeface="Times New Roman" panose="02020603050405020304" pitchFamily="18" charset="0"/>
                          <a:cs typeface="Times New Roman" panose="02020603050405020304" pitchFamily="18" charset="0"/>
                        </a:rPr>
                        <a:t>Vacuum Breaker</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The Chamber is Fitted with vacuum breaker to break the vacuum in case of formation of vacuum due to steam condensation.</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441765"/>
                  </a:ext>
                </a:extLst>
              </a:tr>
              <a:tr h="188996">
                <a:tc>
                  <a:txBody>
                    <a:bodyPr/>
                    <a:lstStyle/>
                    <a:p>
                      <a:pPr>
                        <a:lnSpc>
                          <a:spcPct val="115000"/>
                        </a:lnSpc>
                        <a:spcAft>
                          <a:spcPts val="0"/>
                        </a:spcAft>
                      </a:pPr>
                      <a:r>
                        <a:rPr lang="en-IN" sz="800" b="1" dirty="0">
                          <a:effectLst/>
                          <a:latin typeface="Arial" panose="020B0604020202020204" pitchFamily="34" charset="0"/>
                          <a:ea typeface="Times New Roman" panose="02020603050405020304" pitchFamily="18" charset="0"/>
                          <a:cs typeface="Times New Roman" panose="02020603050405020304" pitchFamily="18" charset="0"/>
                        </a:rPr>
                        <a:t>Steam release valve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Two valves are provide for steam release from Boiler to chamber and one valve provided for steam release from Jacket to Chamber</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7167814"/>
                  </a:ext>
                </a:extLst>
              </a:tr>
              <a:tr h="176487">
                <a:tc>
                  <a:txBody>
                    <a:bodyPr/>
                    <a:lstStyle/>
                    <a:p>
                      <a:pPr>
                        <a:lnSpc>
                          <a:spcPct val="115000"/>
                        </a:lnSpc>
                        <a:spcAft>
                          <a:spcPts val="0"/>
                        </a:spcAft>
                      </a:pPr>
                      <a:r>
                        <a:rPr lang="en-IN" sz="800" b="1" dirty="0">
                          <a:effectLst/>
                          <a:latin typeface="Arial" panose="020B0604020202020204" pitchFamily="34" charset="0"/>
                          <a:ea typeface="Times New Roman" panose="02020603050405020304" pitchFamily="18" charset="0"/>
                          <a:cs typeface="Times New Roman" panose="02020603050405020304" pitchFamily="18" charset="0"/>
                        </a:rPr>
                        <a:t>Operating Pressure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Operating Pressure:-20psi (Adjustable)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0799282"/>
                  </a:ext>
                </a:extLst>
              </a:tr>
              <a:tr h="176487">
                <a:tc>
                  <a:txBody>
                    <a:bodyPr/>
                    <a:lstStyle/>
                    <a:p>
                      <a:pPr>
                        <a:lnSpc>
                          <a:spcPct val="115000"/>
                        </a:lnSpc>
                        <a:spcAft>
                          <a:spcPts val="0"/>
                        </a:spcAft>
                      </a:pPr>
                      <a:r>
                        <a:rPr lang="en-IN" sz="800" b="1" dirty="0">
                          <a:effectLst/>
                          <a:latin typeface="Arial" panose="020B0604020202020204" pitchFamily="34" charset="0"/>
                          <a:ea typeface="Times New Roman" panose="02020603050405020304" pitchFamily="18" charset="0"/>
                          <a:cs typeface="Times New Roman" panose="02020603050405020304" pitchFamily="18" charset="0"/>
                        </a:rPr>
                        <a:t>Temperature Range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5 °C above ambient to 150°C.</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3780335"/>
                  </a:ext>
                </a:extLst>
              </a:tr>
              <a:tr h="176487">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Control Unit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Microprocessor based PID temperature controller with air out, water level controller and timer control. It is connected with PT-100 sensor</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063027"/>
                  </a:ext>
                </a:extLst>
              </a:tr>
              <a:tr h="176487">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Temperature Resolution</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0.1°C</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8155674"/>
                  </a:ext>
                </a:extLst>
              </a:tr>
              <a:tr h="176487">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Temperature Accuracy</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 1°C.</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9278613"/>
                  </a:ext>
                </a:extLst>
              </a:tr>
              <a:tr h="176487">
                <a:tc>
                  <a:txBody>
                    <a:bodyPr/>
                    <a:lstStyle/>
                    <a:p>
                      <a:pPr>
                        <a:lnSpc>
                          <a:spcPct val="115000"/>
                        </a:lnSpc>
                        <a:spcAft>
                          <a:spcPts val="0"/>
                        </a:spcAft>
                      </a:pPr>
                      <a:r>
                        <a:rPr lang="en-IN" sz="800" b="1">
                          <a:effectLst/>
                          <a:latin typeface="Arial" panose="020B0604020202020204" pitchFamily="34" charset="0"/>
                          <a:ea typeface="Times New Roman" panose="02020603050405020304" pitchFamily="18" charset="0"/>
                          <a:cs typeface="Times New Roman" panose="02020603050405020304" pitchFamily="18" charset="0"/>
                        </a:rPr>
                        <a:t>Power Supply</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440 Volts  Three Phase 50Hz, AC supply.</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2434350"/>
                  </a:ext>
                </a:extLst>
              </a:tr>
            </a:tbl>
          </a:graphicData>
        </a:graphic>
      </p:graphicFrame>
      <p:sp>
        <p:nvSpPr>
          <p:cNvPr id="7" name="Rectangle 6">
            <a:extLst>
              <a:ext uri="{FF2B5EF4-FFF2-40B4-BE49-F238E27FC236}">
                <a16:creationId xmlns:a16="http://schemas.microsoft.com/office/drawing/2014/main" id="{4B5FA69D-4051-4E89-89DD-F5510C930ED2}"/>
              </a:ext>
            </a:extLst>
          </p:cNvPr>
          <p:cNvSpPr/>
          <p:nvPr/>
        </p:nvSpPr>
        <p:spPr>
          <a:xfrm>
            <a:off x="2302526" y="4355952"/>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graphicFrame>
        <p:nvGraphicFramePr>
          <p:cNvPr id="8" name="Table 7">
            <a:extLst>
              <a:ext uri="{FF2B5EF4-FFF2-40B4-BE49-F238E27FC236}">
                <a16:creationId xmlns:a16="http://schemas.microsoft.com/office/drawing/2014/main" id="{7EA804EE-F6A9-48F3-A61D-61008BA81632}"/>
              </a:ext>
            </a:extLst>
          </p:cNvPr>
          <p:cNvGraphicFramePr>
            <a:graphicFrameLocks noGrp="1"/>
          </p:cNvGraphicFramePr>
          <p:nvPr>
            <p:extLst>
              <p:ext uri="{D42A27DB-BD31-4B8C-83A1-F6EECF244321}">
                <p14:modId xmlns:p14="http://schemas.microsoft.com/office/powerpoint/2010/main" val="1991730458"/>
              </p:ext>
            </p:extLst>
          </p:nvPr>
        </p:nvGraphicFramePr>
        <p:xfrm>
          <a:off x="2302526" y="4660135"/>
          <a:ext cx="9320270" cy="805275"/>
        </p:xfrm>
        <a:graphic>
          <a:graphicData uri="http://schemas.openxmlformats.org/drawingml/2006/table">
            <a:tbl>
              <a:tblPr firstRow="1" firstCol="1" bandRow="1">
                <a:tableStyleId>{5C22544A-7EE6-4342-B048-85BDC9FD1C3A}</a:tableStyleId>
              </a:tblPr>
              <a:tblGrid>
                <a:gridCol w="702270">
                  <a:extLst>
                    <a:ext uri="{9D8B030D-6E8A-4147-A177-3AD203B41FA5}">
                      <a16:colId xmlns:a16="http://schemas.microsoft.com/office/drawing/2014/main" val="2482309396"/>
                    </a:ext>
                  </a:extLst>
                </a:gridCol>
                <a:gridCol w="1033966">
                  <a:extLst>
                    <a:ext uri="{9D8B030D-6E8A-4147-A177-3AD203B41FA5}">
                      <a16:colId xmlns:a16="http://schemas.microsoft.com/office/drawing/2014/main" val="3569357182"/>
                    </a:ext>
                  </a:extLst>
                </a:gridCol>
                <a:gridCol w="1551556">
                  <a:extLst>
                    <a:ext uri="{9D8B030D-6E8A-4147-A177-3AD203B41FA5}">
                      <a16:colId xmlns:a16="http://schemas.microsoft.com/office/drawing/2014/main" val="671903505"/>
                    </a:ext>
                  </a:extLst>
                </a:gridCol>
                <a:gridCol w="2812727">
                  <a:extLst>
                    <a:ext uri="{9D8B030D-6E8A-4147-A177-3AD203B41FA5}">
                      <a16:colId xmlns:a16="http://schemas.microsoft.com/office/drawing/2014/main" val="2131806123"/>
                    </a:ext>
                  </a:extLst>
                </a:gridCol>
                <a:gridCol w="3219751">
                  <a:extLst>
                    <a:ext uri="{9D8B030D-6E8A-4147-A177-3AD203B41FA5}">
                      <a16:colId xmlns:a16="http://schemas.microsoft.com/office/drawing/2014/main" val="2739407557"/>
                    </a:ext>
                  </a:extLst>
                </a:gridCol>
              </a:tblGrid>
              <a:tr h="161055">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SL.NO</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Liters. Cap</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Model No</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Inner chamber size Dia x Depth</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Operating voltage and  Power</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91547673"/>
                  </a:ext>
                </a:extLst>
              </a:tr>
              <a:tr h="161055">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1</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150</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ACH-2030</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500X750</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440VAC,3 ph,50Hz,6KW</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52984789"/>
                  </a:ext>
                </a:extLst>
              </a:tr>
              <a:tr h="161055">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2</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175</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ACH-2230</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550X750</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440VAC,3ph,50Hz,6KW</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56464579"/>
                  </a:ext>
                </a:extLst>
              </a:tr>
              <a:tr h="161055">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3</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210</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ACH-2236</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550X900</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440VAC,3ph,50Hz,9KW</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10078887"/>
                  </a:ext>
                </a:extLst>
              </a:tr>
              <a:tr h="161055">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4</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250</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ACH-2436</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600X900</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440VAC,3ph,50Hz,9KW</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60705372"/>
                  </a:ext>
                </a:extLst>
              </a:tr>
            </a:tbl>
          </a:graphicData>
        </a:graphic>
      </p:graphicFrame>
    </p:spTree>
    <p:extLst>
      <p:ext uri="{BB962C8B-B14F-4D97-AF65-F5344CB8AC3E}">
        <p14:creationId xmlns:p14="http://schemas.microsoft.com/office/powerpoint/2010/main" val="391430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AE1C20-A6C1-44A6-A3F8-D108ACE796AE}"/>
              </a:ext>
            </a:extLst>
          </p:cNvPr>
          <p:cNvSpPr/>
          <p:nvPr/>
        </p:nvSpPr>
        <p:spPr>
          <a:xfrm>
            <a:off x="100444" y="94012"/>
            <a:ext cx="1749197" cy="1027461"/>
          </a:xfrm>
          <a:prstGeom prst="rect">
            <a:avLst/>
          </a:prstGeom>
        </p:spPr>
        <p:txBody>
          <a:bodyPr wrap="none">
            <a:spAutoFit/>
          </a:bodyPr>
          <a:lstStyle/>
          <a:p>
            <a:pPr algn="ctr">
              <a:lnSpc>
                <a:spcPct val="115000"/>
              </a:lnSpc>
              <a:spcAft>
                <a:spcPts val="0"/>
              </a:spcAft>
            </a:pPr>
            <a:r>
              <a:rPr lang="en-IN"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HORIZANTAL </a:t>
            </a:r>
          </a:p>
          <a:p>
            <a:pPr algn="ctr">
              <a:lnSpc>
                <a:spcPct val="115000"/>
              </a:lnSpc>
              <a:spcAft>
                <a:spcPts val="0"/>
              </a:spcAft>
            </a:pPr>
            <a:r>
              <a:rPr lang="en-IN"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AUTOCLAVE</a:t>
            </a:r>
          </a:p>
          <a:p>
            <a:pPr algn="ctr">
              <a:lnSpc>
                <a:spcPct val="115000"/>
              </a:lnSpc>
            </a:pPr>
            <a:r>
              <a:rPr lang="en-IN"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CYLINDRICAL</a:t>
            </a:r>
            <a:endParaRPr lang="en-IN"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5CEE999-74FD-4EA8-BFF5-6F1683355B10}"/>
              </a:ext>
            </a:extLst>
          </p:cNvPr>
          <p:cNvGraphicFramePr>
            <a:graphicFrameLocks noGrp="1"/>
          </p:cNvGraphicFramePr>
          <p:nvPr>
            <p:extLst>
              <p:ext uri="{D42A27DB-BD31-4B8C-83A1-F6EECF244321}">
                <p14:modId xmlns:p14="http://schemas.microsoft.com/office/powerpoint/2010/main" val="3109239929"/>
              </p:ext>
            </p:extLst>
          </p:nvPr>
        </p:nvGraphicFramePr>
        <p:xfrm>
          <a:off x="1950086" y="94013"/>
          <a:ext cx="9628642" cy="4068904"/>
        </p:xfrm>
        <a:graphic>
          <a:graphicData uri="http://schemas.openxmlformats.org/drawingml/2006/table">
            <a:tbl>
              <a:tblPr firstRow="1" firstCol="1" bandRow="1">
                <a:tableStyleId>{5C22544A-7EE6-4342-B048-85BDC9FD1C3A}</a:tableStyleId>
              </a:tblPr>
              <a:tblGrid>
                <a:gridCol w="1657923">
                  <a:extLst>
                    <a:ext uri="{9D8B030D-6E8A-4147-A177-3AD203B41FA5}">
                      <a16:colId xmlns:a16="http://schemas.microsoft.com/office/drawing/2014/main" val="4130443694"/>
                    </a:ext>
                  </a:extLst>
                </a:gridCol>
                <a:gridCol w="7970719">
                  <a:extLst>
                    <a:ext uri="{9D8B030D-6E8A-4147-A177-3AD203B41FA5}">
                      <a16:colId xmlns:a16="http://schemas.microsoft.com/office/drawing/2014/main" val="1927988917"/>
                    </a:ext>
                  </a:extLst>
                </a:gridCol>
              </a:tblGrid>
              <a:tr h="149325">
                <a:tc gridSpan="2">
                  <a:txBody>
                    <a:bodyPr/>
                    <a:lstStyle/>
                    <a:p>
                      <a:pPr algn="ctr">
                        <a:lnSpc>
                          <a:spcPct val="115000"/>
                        </a:lnSpc>
                        <a:spcAft>
                          <a:spcPts val="0"/>
                        </a:spcAft>
                      </a:pPr>
                      <a:r>
                        <a:rPr lang="en-US" sz="800" b="1" dirty="0">
                          <a:effectLst/>
                          <a:latin typeface="Arial" panose="020B0604020202020204" pitchFamily="34" charset="0"/>
                          <a:cs typeface="Arial" panose="020B0604020202020204" pitchFamily="34" charset="0"/>
                        </a:rPr>
                        <a:t>TECHNICAL  SPECIFICATION</a:t>
                      </a:r>
                      <a:endParaRPr lang="en-IN" sz="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IN"/>
                    </a:p>
                  </a:txBody>
                  <a:tcPr/>
                </a:tc>
                <a:extLst>
                  <a:ext uri="{0D108BD9-81ED-4DB2-BD59-A6C34878D82A}">
                    <a16:rowId xmlns:a16="http://schemas.microsoft.com/office/drawing/2014/main" val="838597515"/>
                  </a:ext>
                </a:extLst>
              </a:tr>
              <a:tr h="155707">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Chamber Design</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Rectangular Triple Walled, Three chamber body Jacketed model.</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9980639"/>
                  </a:ext>
                </a:extLst>
              </a:tr>
              <a:tr h="155707">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Inner  and Jacket Chamber</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Inner,  and Jacket chamber made of stainless steel 304 Grade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0628118"/>
                  </a:ext>
                </a:extLst>
              </a:tr>
              <a:tr h="155707">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Outer Chamber</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Door Plate and outer chamber made of stainless steel 304 Grade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5714685"/>
                  </a:ext>
                </a:extLst>
              </a:tr>
              <a:tr h="155707">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Insulation</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Insulation between  Jacket and outer chamber is filled with high grade glass wool with a gap of 50mm thickness, to withstand maximum Temperature 150° C</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9190426"/>
                  </a:ext>
                </a:extLst>
              </a:tr>
              <a:tr h="168940">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Heaters</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Flanged Type Immersion Heaters are made of high grade Kanthal  wires of suitable wattage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44566"/>
                  </a:ext>
                </a:extLst>
              </a:tr>
              <a:tr h="300824">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Gasket</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Neoprene rubber gasket is provided for the door to avoid steam leakage and air tight pressure proof gasket.</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85013"/>
                  </a:ext>
                </a:extLst>
              </a:tr>
              <a:tr h="191463">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Gasket</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Silicon rubber gasket is provided for the door to avoid steam leakage and air tight pressure proof gasket. (Optional)</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2594957"/>
                  </a:ext>
                </a:extLst>
              </a:tr>
              <a:tr h="257196">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Door Tightened For Rectangular Model</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door tightened by radial locking system made out of SS 304 grade.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9680005"/>
                  </a:ext>
                </a:extLst>
              </a:tr>
              <a:tr h="32594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Boiler</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Boiler is provided with pressure gauge, plug screen, non-return valve, steam strap, safety valve, release valve, water level indicator, pressure control switch, automatic low water level cut off device and indicating lamp of operation</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9824609"/>
                  </a:ext>
                </a:extLst>
              </a:tr>
              <a:tr h="155707">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Jacket</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Jacket is provided with Compound pressure gauge, safety valve, release valve and air out valve.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8215856"/>
                  </a:ext>
                </a:extLst>
              </a:tr>
              <a:tr h="257196">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Chamber</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Chamber is provided with Compound pressure gauge, plug screen, safety valve, release valve, powerful ejector (Baffle plate), vacuum breaker, pressure control switch, indicating lamp of operation and temperature indicator</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253137"/>
                  </a:ext>
                </a:extLst>
              </a:tr>
              <a:tr h="17647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Trolley Rectangular Model</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Loading the material through Loading Chamber by trolley provided with self locking during loading and unloading. (Optional)</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7539519"/>
                  </a:ext>
                </a:extLst>
              </a:tr>
              <a:tr h="257196">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Loading Chamber Rectangular Model</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framed structure with selves to load the material. The whole loading Chamber moved on the Trolley to the Chamber. (Optional)</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4685356"/>
                  </a:ext>
                </a:extLst>
              </a:tr>
              <a:tr h="14540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Vacuum Breaker</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Chamber is Fitted with vacuum breaker to break the vacuum in case of formation of vacuum due to steam condensation.</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3049572"/>
                  </a:ext>
                </a:extLst>
              </a:tr>
              <a:tr h="14540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Steam release valve</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Two valves are provide for steam release from Boiler to chamber and one valve provided for steam release from Jacket to Chamber</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4433107"/>
                  </a:ext>
                </a:extLst>
              </a:tr>
              <a:tr h="14540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Operating Pressure</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Operating Pressure:-20psi (Adjustable)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2350785"/>
                  </a:ext>
                </a:extLst>
              </a:tr>
              <a:tr h="14540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Range</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°C above ambient to 150°C.</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9824522"/>
                  </a:ext>
                </a:extLst>
              </a:tr>
              <a:tr h="14540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Control Unit</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Microprocessor based PID temperature controller with air out, water level controller and timer control. It is connected with PT-100 sensor</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0616212"/>
                  </a:ext>
                </a:extLst>
              </a:tr>
              <a:tr h="14540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Resolution</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0.1°C</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315002"/>
                  </a:ext>
                </a:extLst>
              </a:tr>
              <a:tr h="14540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Temperature Accuracy</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1°C.</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804471"/>
                  </a:ext>
                </a:extLst>
              </a:tr>
              <a:tr h="145401">
                <a:tc>
                  <a:txBody>
                    <a:bodyPr/>
                    <a:lstStyle/>
                    <a:p>
                      <a:pPr>
                        <a:lnSpc>
                          <a:spcPct val="115000"/>
                        </a:lnSpc>
                        <a:spcAft>
                          <a:spcPts val="0"/>
                        </a:spcAft>
                      </a:pPr>
                      <a:r>
                        <a:rPr lang="en-IN"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Power Supply</a:t>
                      </a:r>
                      <a:endPar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440 Volts  Three Phase 50Hz, AC supply.</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482804"/>
                  </a:ext>
                </a:extLst>
              </a:tr>
            </a:tbl>
          </a:graphicData>
        </a:graphic>
      </p:graphicFrame>
      <p:graphicFrame>
        <p:nvGraphicFramePr>
          <p:cNvPr id="6" name="Table 5">
            <a:extLst>
              <a:ext uri="{FF2B5EF4-FFF2-40B4-BE49-F238E27FC236}">
                <a16:creationId xmlns:a16="http://schemas.microsoft.com/office/drawing/2014/main" id="{0A99B0CF-468D-4261-95D1-319108616A22}"/>
              </a:ext>
            </a:extLst>
          </p:cNvPr>
          <p:cNvGraphicFramePr>
            <a:graphicFrameLocks noGrp="1"/>
          </p:cNvGraphicFramePr>
          <p:nvPr>
            <p:extLst>
              <p:ext uri="{D42A27DB-BD31-4B8C-83A1-F6EECF244321}">
                <p14:modId xmlns:p14="http://schemas.microsoft.com/office/powerpoint/2010/main" val="2377582091"/>
              </p:ext>
            </p:extLst>
          </p:nvPr>
        </p:nvGraphicFramePr>
        <p:xfrm>
          <a:off x="1950086" y="4443527"/>
          <a:ext cx="9628642" cy="958319"/>
        </p:xfrm>
        <a:graphic>
          <a:graphicData uri="http://schemas.openxmlformats.org/drawingml/2006/table">
            <a:tbl>
              <a:tblPr firstRow="1" firstCol="1" bandRow="1">
                <a:tableStyleId>{5C22544A-7EE6-4342-B048-85BDC9FD1C3A}</a:tableStyleId>
              </a:tblPr>
              <a:tblGrid>
                <a:gridCol w="719818">
                  <a:extLst>
                    <a:ext uri="{9D8B030D-6E8A-4147-A177-3AD203B41FA5}">
                      <a16:colId xmlns:a16="http://schemas.microsoft.com/office/drawing/2014/main" val="3953460744"/>
                    </a:ext>
                  </a:extLst>
                </a:gridCol>
                <a:gridCol w="881434">
                  <a:extLst>
                    <a:ext uri="{9D8B030D-6E8A-4147-A177-3AD203B41FA5}">
                      <a16:colId xmlns:a16="http://schemas.microsoft.com/office/drawing/2014/main" val="3049965421"/>
                    </a:ext>
                  </a:extLst>
                </a:gridCol>
                <a:gridCol w="1586332">
                  <a:extLst>
                    <a:ext uri="{9D8B030D-6E8A-4147-A177-3AD203B41FA5}">
                      <a16:colId xmlns:a16="http://schemas.microsoft.com/office/drawing/2014/main" val="3602925154"/>
                    </a:ext>
                  </a:extLst>
                </a:gridCol>
                <a:gridCol w="2521225">
                  <a:extLst>
                    <a:ext uri="{9D8B030D-6E8A-4147-A177-3AD203B41FA5}">
                      <a16:colId xmlns:a16="http://schemas.microsoft.com/office/drawing/2014/main" val="2135412927"/>
                    </a:ext>
                  </a:extLst>
                </a:gridCol>
                <a:gridCol w="3919833">
                  <a:extLst>
                    <a:ext uri="{9D8B030D-6E8A-4147-A177-3AD203B41FA5}">
                      <a16:colId xmlns:a16="http://schemas.microsoft.com/office/drawing/2014/main" val="4061088860"/>
                    </a:ext>
                  </a:extLst>
                </a:gridCol>
              </a:tblGrid>
              <a:tr h="249659">
                <a:tc>
                  <a:txBody>
                    <a:bodyPr/>
                    <a:lstStyle/>
                    <a:p>
                      <a:pPr algn="ctr">
                        <a:lnSpc>
                          <a:spcPct val="115000"/>
                        </a:lnSpc>
                        <a:spcAft>
                          <a:spcPts val="0"/>
                        </a:spcAft>
                      </a:pPr>
                      <a:r>
                        <a:rPr lang="en-IN" sz="900" dirty="0" err="1">
                          <a:effectLst/>
                          <a:latin typeface="Calibri" panose="020F0502020204030204" pitchFamily="34" charset="0"/>
                          <a:cs typeface="Calibri" panose="020F0502020204030204" pitchFamily="34" charset="0"/>
                        </a:rPr>
                        <a:t>Sl</a:t>
                      </a:r>
                      <a:r>
                        <a:rPr lang="en-IN" sz="900" dirty="0">
                          <a:effectLst/>
                          <a:latin typeface="Calibri" panose="020F0502020204030204" pitchFamily="34" charset="0"/>
                          <a:cs typeface="Calibri" panose="020F0502020204030204" pitchFamily="34" charset="0"/>
                        </a:rPr>
                        <a:t>  No</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err="1">
                          <a:effectLst/>
                          <a:latin typeface="Calibri" panose="020F0502020204030204" pitchFamily="34" charset="0"/>
                          <a:cs typeface="Calibri" panose="020F0502020204030204" pitchFamily="34" charset="0"/>
                        </a:rPr>
                        <a:t>Liters</a:t>
                      </a:r>
                      <a:r>
                        <a:rPr lang="en-IN" sz="900" dirty="0">
                          <a:effectLst/>
                          <a:latin typeface="Calibri" panose="020F0502020204030204" pitchFamily="34" charset="0"/>
                          <a:cs typeface="Calibri" panose="020F0502020204030204" pitchFamily="34" charset="0"/>
                        </a:rPr>
                        <a:t>. Cap</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Model No</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Inner chamber size (W x D x H )mm.</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Operating voltage and  Power</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88989652"/>
                  </a:ext>
                </a:extLst>
              </a:tr>
              <a:tr h="175260">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1</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324</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ACH-232</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600X900X600</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440V AC,3 phase,50Hz,18KW</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10072816"/>
                  </a:ext>
                </a:extLst>
              </a:tr>
              <a:tr h="175260">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2</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432</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ACH-242</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600X1200X600</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440V AC,3 phase,50Hz,24KW</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42533059"/>
                  </a:ext>
                </a:extLst>
              </a:tr>
              <a:tr h="175260">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3</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648</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ACH-243</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600X1200X900</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440V AC,3 phase,50Hz,27KW</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881919"/>
                  </a:ext>
                </a:extLst>
              </a:tr>
              <a:tr h="182880">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4</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810</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ACH-253</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a:effectLst/>
                          <a:latin typeface="Calibri" panose="020F0502020204030204" pitchFamily="34" charset="0"/>
                          <a:cs typeface="Calibri" panose="020F0502020204030204" pitchFamily="34" charset="0"/>
                        </a:rPr>
                        <a:t>600X1500X900</a:t>
                      </a:r>
                      <a:endParaRPr lang="en-IN"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900" dirty="0">
                          <a:effectLst/>
                          <a:latin typeface="Calibri" panose="020F0502020204030204" pitchFamily="34" charset="0"/>
                          <a:cs typeface="Calibri" panose="020F0502020204030204" pitchFamily="34" charset="0"/>
                        </a:rPr>
                        <a:t>440V AC,3 phase,50Hz,36KW</a:t>
                      </a:r>
                      <a:endParaRPr lang="en-IN"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63952866"/>
                  </a:ext>
                </a:extLst>
              </a:tr>
            </a:tbl>
          </a:graphicData>
        </a:graphic>
      </p:graphicFrame>
      <p:sp>
        <p:nvSpPr>
          <p:cNvPr id="7" name="Rectangle 6">
            <a:extLst>
              <a:ext uri="{FF2B5EF4-FFF2-40B4-BE49-F238E27FC236}">
                <a16:creationId xmlns:a16="http://schemas.microsoft.com/office/drawing/2014/main" id="{06EACBE7-2D0F-4305-B08A-5A1DDCCC3E67}"/>
              </a:ext>
            </a:extLst>
          </p:cNvPr>
          <p:cNvSpPr/>
          <p:nvPr/>
        </p:nvSpPr>
        <p:spPr>
          <a:xfrm>
            <a:off x="1950086" y="4118556"/>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pic>
        <p:nvPicPr>
          <p:cNvPr id="8" name="Picture 2">
            <a:extLst>
              <a:ext uri="{FF2B5EF4-FFF2-40B4-BE49-F238E27FC236}">
                <a16:creationId xmlns:a16="http://schemas.microsoft.com/office/drawing/2014/main" id="{D43FB382-B89A-4C1A-AFFB-8F0DBDBB3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883" y="-8909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954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F0F63-D079-4D31-BCD6-5CD4E5A67D8B}"/>
              </a:ext>
            </a:extLst>
          </p:cNvPr>
          <p:cNvSpPr/>
          <p:nvPr/>
        </p:nvSpPr>
        <p:spPr>
          <a:xfrm>
            <a:off x="0" y="0"/>
            <a:ext cx="1655197" cy="708912"/>
          </a:xfrm>
          <a:prstGeom prst="rect">
            <a:avLst/>
          </a:prstGeom>
        </p:spPr>
        <p:txBody>
          <a:bodyPr wrap="none">
            <a:spAutoFit/>
          </a:bodyPr>
          <a:lstStyle/>
          <a:p>
            <a:pPr algn="ctr">
              <a:lnSpc>
                <a:spcPct val="115000"/>
              </a:lnSpc>
              <a:spcAft>
                <a:spcPts val="0"/>
              </a:spcAft>
            </a:pPr>
            <a:r>
              <a:rPr lang="en-IN" b="1" dirty="0">
                <a:latin typeface="Arial" panose="020B0604020202020204" pitchFamily="34" charset="0"/>
                <a:ea typeface="Times New Roman" panose="02020603050405020304" pitchFamily="18" charset="0"/>
                <a:cs typeface="Times New Roman" panose="02020603050405020304" pitchFamily="18" charset="0"/>
              </a:rPr>
              <a:t>VERTICAL</a:t>
            </a:r>
          </a:p>
          <a:p>
            <a:pPr algn="ctr">
              <a:lnSpc>
                <a:spcPct val="115000"/>
              </a:lnSpc>
              <a:spcAft>
                <a:spcPts val="0"/>
              </a:spcAft>
            </a:pPr>
            <a:r>
              <a:rPr lang="en-IN" b="1" dirty="0">
                <a:latin typeface="Arial" panose="020B0604020202020204" pitchFamily="34" charset="0"/>
                <a:ea typeface="Times New Roman" panose="02020603050405020304" pitchFamily="18" charset="0"/>
                <a:cs typeface="Times New Roman" panose="02020603050405020304" pitchFamily="18" charset="0"/>
              </a:rPr>
              <a:t> AUTOCLAVE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E20CE9D-2DFB-4F26-ABFC-D3AAE76FB4FE}"/>
              </a:ext>
            </a:extLst>
          </p:cNvPr>
          <p:cNvGraphicFramePr>
            <a:graphicFrameLocks noGrp="1"/>
          </p:cNvGraphicFramePr>
          <p:nvPr>
            <p:extLst>
              <p:ext uri="{D42A27DB-BD31-4B8C-83A1-F6EECF244321}">
                <p14:modId xmlns:p14="http://schemas.microsoft.com/office/powerpoint/2010/main" val="280064516"/>
              </p:ext>
            </p:extLst>
          </p:nvPr>
        </p:nvGraphicFramePr>
        <p:xfrm>
          <a:off x="1840391" y="0"/>
          <a:ext cx="9815455" cy="3705784"/>
        </p:xfrm>
        <a:graphic>
          <a:graphicData uri="http://schemas.openxmlformats.org/drawingml/2006/table">
            <a:tbl>
              <a:tblPr firstRow="1" firstCol="1" bandRow="1">
                <a:tableStyleId>{5C22544A-7EE6-4342-B048-85BDC9FD1C3A}</a:tableStyleId>
              </a:tblPr>
              <a:tblGrid>
                <a:gridCol w="1690090">
                  <a:extLst>
                    <a:ext uri="{9D8B030D-6E8A-4147-A177-3AD203B41FA5}">
                      <a16:colId xmlns:a16="http://schemas.microsoft.com/office/drawing/2014/main" val="747349847"/>
                    </a:ext>
                  </a:extLst>
                </a:gridCol>
                <a:gridCol w="8125365">
                  <a:extLst>
                    <a:ext uri="{9D8B030D-6E8A-4147-A177-3AD203B41FA5}">
                      <a16:colId xmlns:a16="http://schemas.microsoft.com/office/drawing/2014/main" val="3052621317"/>
                    </a:ext>
                  </a:extLst>
                </a:gridCol>
              </a:tblGrid>
              <a:tr h="149325">
                <a:tc gridSpan="2">
                  <a:txBody>
                    <a:bodyPr/>
                    <a:lstStyle/>
                    <a:p>
                      <a:pPr algn="ctr">
                        <a:lnSpc>
                          <a:spcPct val="115000"/>
                        </a:lnSpc>
                        <a:spcAft>
                          <a:spcPts val="0"/>
                        </a:spcAft>
                      </a:pPr>
                      <a:r>
                        <a:rPr lang="en-US" sz="800" b="1" dirty="0">
                          <a:effectLst/>
                          <a:latin typeface="Arial" panose="020B0604020202020204" pitchFamily="34" charset="0"/>
                          <a:cs typeface="Arial" panose="020B0604020202020204" pitchFamily="34" charset="0"/>
                        </a:rPr>
                        <a:t>TECHNICAL  SPECIFICATION</a:t>
                      </a:r>
                      <a:endParaRPr lang="en-IN" sz="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IN"/>
                    </a:p>
                  </a:txBody>
                  <a:tcPr/>
                </a:tc>
                <a:extLst>
                  <a:ext uri="{0D108BD9-81ED-4DB2-BD59-A6C34878D82A}">
                    <a16:rowId xmlns:a16="http://schemas.microsoft.com/office/drawing/2014/main" val="3907214161"/>
                  </a:ext>
                </a:extLst>
              </a:tr>
              <a:tr h="155707">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Chamber Design</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Cylindrical Triple Walled, Three chamber body Jacketed model.</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586411"/>
                  </a:ext>
                </a:extLst>
              </a:tr>
              <a:tr h="155707">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Inner  and Jacket Chamber</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Inner,  and Jacket chamber made of stainless steel 304 Grade</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979682"/>
                  </a:ext>
                </a:extLst>
              </a:tr>
              <a:tr h="155707">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Outer Chamber</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Top door ring and outer chamber made of stainless steel 304 Grade</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88074"/>
                  </a:ext>
                </a:extLst>
              </a:tr>
              <a:tr h="155707">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Insulation</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Insulation between inner and outer chamber is filled with high grade glass wool with a gap of 50mm thickness, to withstand maximum Temperature 150° C</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7253463"/>
                  </a:ext>
                </a:extLst>
              </a:tr>
              <a:tr h="168940">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Heaters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Flanged Type Immersion Heaters are made of high grade Kanthal  wires of suitable wattage</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1944434"/>
                  </a:ext>
                </a:extLst>
              </a:tr>
              <a:tr h="300824">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Gasket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Neoprene rubber gasket is provided for the door to avoid steam leakage and air tight pressure proof gasket.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6721220"/>
                  </a:ext>
                </a:extLst>
              </a:tr>
              <a:tr h="191463">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Gasket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Silicon rubber gasket is provided for the door to avoid steam leakage and air tight pressure proof gasket. [optional ]</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150952"/>
                  </a:ext>
                </a:extLst>
              </a:tr>
              <a:tr h="257196">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Top Door Lift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The Door Lifted by Pedal Lifting Arrangements.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809749"/>
                  </a:ext>
                </a:extLst>
              </a:tr>
              <a:tr h="325941">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Door Tightened</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The Door Tightened by Fly-Nut Type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3158004"/>
                  </a:ext>
                </a:extLst>
              </a:tr>
              <a:tr h="155707">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Accessories Fitted</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It Is Provided With Pressure Gauge, Release Valve, Safety Valve, Temperature Indicator cum controller and timer, Pressure Switch (optional), Water Level Indicator, Indicating Lamp of Operation and Drain Valve. It is supplied with Cord and Plug up to 4 KW.</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925105"/>
                  </a:ext>
                </a:extLst>
              </a:tr>
              <a:tr h="257196">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Loading basket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Loading Basket for the suitable size [optional] </a:t>
                      </a:r>
                      <a:r>
                        <a:rPr lang="en-IN"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an extra cost.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0077218"/>
                  </a:ext>
                </a:extLst>
              </a:tr>
              <a:tr h="176471">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Operating Pressure</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Operating Pressure:-20psi (Adjustable)</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6479728"/>
                  </a:ext>
                </a:extLst>
              </a:tr>
              <a:tr h="257196">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Temperature Range</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5 °C above ambient to 150°C.</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2899851"/>
                  </a:ext>
                </a:extLst>
              </a:tr>
              <a:tr h="145401">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Control Unit</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Microprocessor based PID temperature controller with air out, water level controller and timer control. It is connected with PT-100 sensor</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6436376"/>
                  </a:ext>
                </a:extLst>
              </a:tr>
              <a:tr h="145401">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Temperature Resolution</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0.1°C</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1358914"/>
                  </a:ext>
                </a:extLst>
              </a:tr>
              <a:tr h="145401">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Temperature Accuracy</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 1°C.</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708572"/>
                  </a:ext>
                </a:extLst>
              </a:tr>
              <a:tr h="145401">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Power Supply</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230 Volts Single Phase 50Hz, AC supply.</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457021"/>
                  </a:ext>
                </a:extLst>
              </a:tr>
              <a:tr h="145401">
                <a:tc>
                  <a:txBody>
                    <a:bodyPr/>
                    <a:lstStyle/>
                    <a:p>
                      <a:pPr>
                        <a:lnSpc>
                          <a:spcPct val="115000"/>
                        </a:lnSpc>
                        <a:spcAft>
                          <a:spcPts val="0"/>
                        </a:spcAft>
                      </a:pPr>
                      <a:r>
                        <a:rPr lang="en-IN" sz="800">
                          <a:effectLst/>
                          <a:latin typeface="Arial" panose="020B0604020202020204" pitchFamily="34" charset="0"/>
                          <a:ea typeface="Times New Roman" panose="02020603050405020304" pitchFamily="18" charset="0"/>
                          <a:cs typeface="Times New Roman" panose="02020603050405020304" pitchFamily="18" charset="0"/>
                        </a:rPr>
                        <a:t>Power Supply</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800" dirty="0">
                          <a:effectLst/>
                          <a:latin typeface="Arial" panose="020B0604020202020204" pitchFamily="34" charset="0"/>
                          <a:ea typeface="Times New Roman" panose="02020603050405020304" pitchFamily="18" charset="0"/>
                          <a:cs typeface="Times New Roman" panose="02020603050405020304" pitchFamily="18" charset="0"/>
                        </a:rPr>
                        <a:t>440 Volts Three Phase 50Hz, AC supply.</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9884320"/>
                  </a:ext>
                </a:extLst>
              </a:tr>
            </a:tbl>
          </a:graphicData>
        </a:graphic>
      </p:graphicFrame>
      <p:sp>
        <p:nvSpPr>
          <p:cNvPr id="4" name="Rectangle 3">
            <a:extLst>
              <a:ext uri="{FF2B5EF4-FFF2-40B4-BE49-F238E27FC236}">
                <a16:creationId xmlns:a16="http://schemas.microsoft.com/office/drawing/2014/main" id="{CBFBF708-FFF9-44C6-BE42-20308C3FF552}"/>
              </a:ext>
            </a:extLst>
          </p:cNvPr>
          <p:cNvSpPr/>
          <p:nvPr/>
        </p:nvSpPr>
        <p:spPr>
          <a:xfrm>
            <a:off x="1752256" y="3606632"/>
            <a:ext cx="1468928" cy="369332"/>
          </a:xfrm>
          <a:prstGeom prst="rect">
            <a:avLst/>
          </a:prstGeom>
        </p:spPr>
        <p:txBody>
          <a:bodyPr wrap="none">
            <a:spAutoFit/>
          </a:bodyPr>
          <a:lstStyle/>
          <a:p>
            <a:pPr>
              <a:spcAft>
                <a:spcPts val="0"/>
              </a:spcAft>
            </a:pPr>
            <a:r>
              <a:rPr lang="en-US" b="1" dirty="0">
                <a:solidFill>
                  <a:schemeClr val="accent1"/>
                </a:solidFill>
                <a:latin typeface="Calibri" panose="020F0502020204030204" pitchFamily="34" charset="0"/>
                <a:ea typeface="Times New Roman" panose="02020603050405020304" pitchFamily="18" charset="0"/>
                <a:cs typeface="Tunga" panose="020B0502040204020203" pitchFamily="34" charset="0"/>
              </a:rPr>
              <a:t>Standard Size</a:t>
            </a:r>
            <a:endParaRPr lang="en-IN" sz="1400" b="1" dirty="0">
              <a:solidFill>
                <a:schemeClr val="accent1"/>
              </a:solidFill>
              <a:latin typeface="Calibri" panose="020F0502020204030204" pitchFamily="34" charset="0"/>
              <a:ea typeface="Times New Roman" panose="02020603050405020304" pitchFamily="18" charset="0"/>
              <a:cs typeface="Tunga" panose="020B0502040204020203" pitchFamily="34" charset="0"/>
            </a:endParaRPr>
          </a:p>
        </p:txBody>
      </p:sp>
      <p:graphicFrame>
        <p:nvGraphicFramePr>
          <p:cNvPr id="5" name="Table 4">
            <a:extLst>
              <a:ext uri="{FF2B5EF4-FFF2-40B4-BE49-F238E27FC236}">
                <a16:creationId xmlns:a16="http://schemas.microsoft.com/office/drawing/2014/main" id="{AFC20B66-26B3-4B5E-ABFA-95CD115A8A42}"/>
              </a:ext>
            </a:extLst>
          </p:cNvPr>
          <p:cNvGraphicFramePr>
            <a:graphicFrameLocks noGrp="1"/>
          </p:cNvGraphicFramePr>
          <p:nvPr>
            <p:extLst>
              <p:ext uri="{D42A27DB-BD31-4B8C-83A1-F6EECF244321}">
                <p14:modId xmlns:p14="http://schemas.microsoft.com/office/powerpoint/2010/main" val="3305000303"/>
              </p:ext>
            </p:extLst>
          </p:nvPr>
        </p:nvGraphicFramePr>
        <p:xfrm>
          <a:off x="1840390" y="3887830"/>
          <a:ext cx="9815455" cy="1605897"/>
        </p:xfrm>
        <a:graphic>
          <a:graphicData uri="http://schemas.openxmlformats.org/drawingml/2006/table">
            <a:tbl>
              <a:tblPr firstRow="1" firstCol="1" bandRow="1">
                <a:tableStyleId>{5C22544A-7EE6-4342-B048-85BDC9FD1C3A}</a:tableStyleId>
              </a:tblPr>
              <a:tblGrid>
                <a:gridCol w="842012">
                  <a:extLst>
                    <a:ext uri="{9D8B030D-6E8A-4147-A177-3AD203B41FA5}">
                      <a16:colId xmlns:a16="http://schemas.microsoft.com/office/drawing/2014/main" val="3750584624"/>
                    </a:ext>
                  </a:extLst>
                </a:gridCol>
                <a:gridCol w="1202874">
                  <a:extLst>
                    <a:ext uri="{9D8B030D-6E8A-4147-A177-3AD203B41FA5}">
                      <a16:colId xmlns:a16="http://schemas.microsoft.com/office/drawing/2014/main" val="1873741513"/>
                    </a:ext>
                  </a:extLst>
                </a:gridCol>
                <a:gridCol w="1900541">
                  <a:extLst>
                    <a:ext uri="{9D8B030D-6E8A-4147-A177-3AD203B41FA5}">
                      <a16:colId xmlns:a16="http://schemas.microsoft.com/office/drawing/2014/main" val="3753928753"/>
                    </a:ext>
                  </a:extLst>
                </a:gridCol>
                <a:gridCol w="2574152">
                  <a:extLst>
                    <a:ext uri="{9D8B030D-6E8A-4147-A177-3AD203B41FA5}">
                      <a16:colId xmlns:a16="http://schemas.microsoft.com/office/drawing/2014/main" val="176871532"/>
                    </a:ext>
                  </a:extLst>
                </a:gridCol>
                <a:gridCol w="3295876">
                  <a:extLst>
                    <a:ext uri="{9D8B030D-6E8A-4147-A177-3AD203B41FA5}">
                      <a16:colId xmlns:a16="http://schemas.microsoft.com/office/drawing/2014/main" val="508143095"/>
                    </a:ext>
                  </a:extLst>
                </a:gridCol>
              </a:tblGrid>
              <a:tr h="243495">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SL. NO</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Litres. Cap</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Model No</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Inner chamber size Diameter x Depth in mm.</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Operating voltage and  Power</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44549223"/>
                  </a:ext>
                </a:extLst>
              </a:tr>
              <a:tr h="151378">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1</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32</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ACV-1218</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300 x 450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230VAC,1 ph,50Hz,2KW</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6166366"/>
                  </a:ext>
                </a:extLst>
              </a:tr>
              <a:tr h="151378">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2</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48</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ACV-1420</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350x500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230VAC,1 ph,50Hz,3KW</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49392935"/>
                  </a:ext>
                </a:extLst>
              </a:tr>
              <a:tr h="151378">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3</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75</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ACV-1624</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400X600</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230VAC,1 ph,50Hz,4KW</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9369607"/>
                  </a:ext>
                </a:extLst>
              </a:tr>
              <a:tr h="151378">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4</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100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ACV-1824</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450X600</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230VAC,1 ph,50Hz,4KW</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55472391"/>
                  </a:ext>
                </a:extLst>
              </a:tr>
              <a:tr h="151378">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5</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120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ACV-1830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450X750</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230VAC,1 ph,50Hz,6KW</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23975324"/>
                  </a:ext>
                </a:extLst>
              </a:tr>
              <a:tr h="151378">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6</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150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ACV-2030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500X750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440VAC,3 ph,50Hz,6KW</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7123869"/>
                  </a:ext>
                </a:extLst>
              </a:tr>
              <a:tr h="151378">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7</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175</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ACV-2230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550X750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440VAC,3ph,50Hz,6KW</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4406975"/>
                  </a:ext>
                </a:extLst>
              </a:tr>
              <a:tr h="151378">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8</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210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ACV-2236</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550X900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440VAC,3ph,50Hz,9KW</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5845730"/>
                  </a:ext>
                </a:extLst>
              </a:tr>
              <a:tr h="151378">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9</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250</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ACV-2436</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a:effectLst/>
                          <a:latin typeface="Arial" panose="020B0604020202020204" pitchFamily="34" charset="0"/>
                          <a:cs typeface="Arial" panose="020B0604020202020204" pitchFamily="34" charset="0"/>
                        </a:rPr>
                        <a:t>600X900</a:t>
                      </a:r>
                      <a:endParaRPr lang="en-IN"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900" b="0" dirty="0">
                          <a:effectLst/>
                          <a:latin typeface="Arial" panose="020B0604020202020204" pitchFamily="34" charset="0"/>
                          <a:cs typeface="Arial" panose="020B0604020202020204" pitchFamily="34" charset="0"/>
                        </a:rPr>
                        <a:t>440VAC,3ph,50Hz,9KW</a:t>
                      </a:r>
                      <a:endParaRPr lang="en-IN"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92229076"/>
                  </a:ext>
                </a:extLst>
              </a:tr>
            </a:tbl>
          </a:graphicData>
        </a:graphic>
      </p:graphicFrame>
    </p:spTree>
    <p:extLst>
      <p:ext uri="{BB962C8B-B14F-4D97-AF65-F5344CB8AC3E}">
        <p14:creationId xmlns:p14="http://schemas.microsoft.com/office/powerpoint/2010/main" val="2484060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F7AACB-F10C-41B6-BE5B-4572645D6459}"/>
              </a:ext>
            </a:extLst>
          </p:cNvPr>
          <p:cNvSpPr/>
          <p:nvPr/>
        </p:nvSpPr>
        <p:spPr>
          <a:xfrm>
            <a:off x="446653" y="746406"/>
            <a:ext cx="11080624" cy="5581015"/>
          </a:xfrm>
          <a:prstGeom prst="rect">
            <a:avLst/>
          </a:prstGeom>
        </p:spPr>
        <p:txBody>
          <a:bodyPr wrap="square">
            <a:spAutoFit/>
          </a:bodyPr>
          <a:lstStyle/>
          <a:p>
            <a:pPr lvl="0" algn="just"/>
            <a:r>
              <a:rPr lang="en-IN" sz="1050" b="1" dirty="0">
                <a:solidFill>
                  <a:schemeClr val="bg1"/>
                </a:solidFill>
                <a:latin typeface="Times New Roman" panose="02020603050405020304" pitchFamily="18" charset="0"/>
                <a:cs typeface="Times New Roman" panose="02020603050405020304" pitchFamily="18" charset="0"/>
              </a:rPr>
              <a:t>Emerged in the year 1994, </a:t>
            </a:r>
            <a:r>
              <a:rPr lang="en-US" sz="1050" b="1" dirty="0">
                <a:solidFill>
                  <a:schemeClr val="bg1"/>
                </a:solidFill>
                <a:latin typeface="Times New Roman" panose="02020603050405020304" pitchFamily="18" charset="0"/>
                <a:cs typeface="Times New Roman" panose="02020603050405020304" pitchFamily="18" charset="0"/>
              </a:rPr>
              <a:t>Heat Control Instruments and Services is an ISO 9001-2015 certified Company it </a:t>
            </a:r>
            <a:r>
              <a:rPr lang="en-IN" sz="1050" b="1" dirty="0">
                <a:solidFill>
                  <a:schemeClr val="bg1"/>
                </a:solidFill>
                <a:latin typeface="Times New Roman" panose="02020603050405020304" pitchFamily="18" charset="0"/>
                <a:cs typeface="Times New Roman" panose="02020603050405020304" pitchFamily="18" charset="0"/>
              </a:rPr>
              <a:t>is a manufacturer, exporter and supplier of industry grade laboratory products. Being a quality centric business venture, we have been providing phenomenal products and services to its clients for a considerable period and now. The various products that we have been manufacturing and supplying are</a:t>
            </a:r>
          </a:p>
          <a:p>
            <a:pPr lvl="0" algn="just"/>
            <a:endParaRPr lang="en-IN" sz="1050" b="1" dirty="0">
              <a:solidFill>
                <a:schemeClr val="bg1"/>
              </a:solidFill>
              <a:latin typeface="Times New Roman" panose="02020603050405020304" pitchFamily="18" charset="0"/>
              <a:cs typeface="Times New Roman" panose="02020603050405020304" pitchFamily="18" charset="0"/>
            </a:endParaRPr>
          </a:p>
          <a:p>
            <a:pPr lvl="0" algn="just"/>
            <a:r>
              <a:rPr lang="en-US" sz="1050" b="1" dirty="0">
                <a:solidFill>
                  <a:schemeClr val="bg1"/>
                </a:solidFill>
                <a:latin typeface="Times New Roman" panose="02020603050405020304" pitchFamily="18" charset="0"/>
                <a:cs typeface="Times New Roman" panose="02020603050405020304" pitchFamily="18" charset="0"/>
              </a:rPr>
              <a:t>Autoclave Vertical/ Horizontal Models,  Bio Safety Cabinets, Bacteriological Incubator</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BOD Incubator</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Hot Air Oven, Muffle Furnace</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Vacuum Oven</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Water Bath Digital and thermostatic Models</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Hotplate Digital and thermostatic Models</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Humidity chamber,  Heating and cooling Models</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Laminar Airflow Vertical and Horizontal Models</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Tray Drier</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Soxhlet Extraction</a:t>
            </a:r>
            <a:r>
              <a:rPr lang="en-IN" sz="1050" b="1" dirty="0">
                <a:solidFill>
                  <a:schemeClr val="bg1"/>
                </a:solidFill>
                <a:latin typeface="Times New Roman" panose="02020603050405020304" pitchFamily="18" charset="0"/>
                <a:cs typeface="Times New Roman" panose="02020603050405020304" pitchFamily="18" charset="0"/>
              </a:rPr>
              <a:t> , </a:t>
            </a:r>
            <a:r>
              <a:rPr lang="en-US" sz="1050" b="1" dirty="0">
                <a:solidFill>
                  <a:schemeClr val="bg1"/>
                </a:solidFill>
                <a:latin typeface="Times New Roman" panose="02020603050405020304" pitchFamily="18" charset="0"/>
                <a:cs typeface="Times New Roman" panose="02020603050405020304" pitchFamily="18" charset="0"/>
              </a:rPr>
              <a:t>Orbital Shaking Incubator, Heating Mantel</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Oil Bath </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Cooling chambers</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Tissue culture rack</a:t>
            </a:r>
            <a:r>
              <a:rPr lang="en-IN" sz="1050" b="1" dirty="0">
                <a:solidFill>
                  <a:schemeClr val="bg1"/>
                </a:solidFill>
                <a:latin typeface="Times New Roman" panose="02020603050405020304" pitchFamily="18" charset="0"/>
                <a:cs typeface="Times New Roman" panose="02020603050405020304" pitchFamily="18" charset="0"/>
              </a:rPr>
              <a:t>,</a:t>
            </a:r>
            <a:r>
              <a:rPr lang="en-US" sz="1050" b="1" dirty="0">
                <a:solidFill>
                  <a:schemeClr val="bg1"/>
                </a:solidFill>
                <a:latin typeface="Times New Roman" panose="02020603050405020304" pitchFamily="18" charset="0"/>
                <a:cs typeface="Times New Roman" panose="02020603050405020304" pitchFamily="18" charset="0"/>
              </a:rPr>
              <a:t>Stability chamber</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Walk in chamber</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Plant growth chamber</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UV chamber</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Blood cabinet</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Shaking Water Bath Digital</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Thawing Bath</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Dry Bath</a:t>
            </a:r>
            <a:r>
              <a:rPr lang="en-IN" sz="1050" b="1" dirty="0">
                <a:solidFill>
                  <a:schemeClr val="bg1"/>
                </a:solidFill>
                <a:latin typeface="Times New Roman" panose="02020603050405020304" pitchFamily="18" charset="0"/>
                <a:cs typeface="Times New Roman" panose="02020603050405020304" pitchFamily="18" charset="0"/>
              </a:rPr>
              <a:t>,</a:t>
            </a:r>
            <a:r>
              <a:rPr lang="en-US" sz="1050" b="1" dirty="0">
                <a:solidFill>
                  <a:schemeClr val="bg1"/>
                </a:solidFill>
                <a:latin typeface="Times New Roman" panose="02020603050405020304" pitchFamily="18" charset="0"/>
                <a:cs typeface="Times New Roman" panose="02020603050405020304" pitchFamily="18" charset="0"/>
              </a:rPr>
              <a:t>Ultra low freezers,  Circulating Water Bath Cooling &amp; Heating etc., we are committed to providing good class customer service and solutions </a:t>
            </a:r>
          </a:p>
          <a:p>
            <a:pPr lvl="0" algn="just"/>
            <a:endParaRPr lang="en-US" sz="1050" b="1" dirty="0">
              <a:solidFill>
                <a:schemeClr val="bg1"/>
              </a:solidFill>
              <a:latin typeface="Times New Roman" panose="02020603050405020304" pitchFamily="18" charset="0"/>
              <a:cs typeface="Times New Roman" panose="02020603050405020304" pitchFamily="18" charset="0"/>
            </a:endParaRPr>
          </a:p>
          <a:p>
            <a:pPr lvl="0" algn="just"/>
            <a:r>
              <a:rPr lang="en-US" sz="1050" b="1" dirty="0">
                <a:solidFill>
                  <a:schemeClr val="bg1"/>
                </a:solidFill>
                <a:latin typeface="Times New Roman" panose="02020603050405020304" pitchFamily="18" charset="0"/>
                <a:cs typeface="Times New Roman" panose="02020603050405020304" pitchFamily="18" charset="0"/>
              </a:rPr>
              <a:t>We are working with industries diverse as Educational  Institutions, Research Industries, Food Industries, Hospitals, Pharmaceutical Companies, Water purification plants, Various government &amp; nongovernment R &amp; D Laboratories  </a:t>
            </a:r>
          </a:p>
          <a:p>
            <a:pPr algn="just">
              <a:spcAft>
                <a:spcPts val="1000"/>
              </a:spcAft>
            </a:pPr>
            <a:endParaRPr lang="en-US" sz="1050" b="1" dirty="0">
              <a:solidFill>
                <a:schemeClr val="bg1"/>
              </a:solidFill>
              <a:latin typeface="Times New Roman" panose="02020603050405020304" pitchFamily="18" charset="0"/>
              <a:cs typeface="Times New Roman" panose="02020603050405020304" pitchFamily="18" charset="0"/>
            </a:endParaRPr>
          </a:p>
          <a:p>
            <a:pPr algn="just">
              <a:spcAft>
                <a:spcPts val="1000"/>
              </a:spcAft>
            </a:pPr>
            <a:r>
              <a:rPr lang="en-IN" sz="1050" b="1" dirty="0">
                <a:solidFill>
                  <a:schemeClr val="bg1"/>
                </a:solidFill>
                <a:latin typeface="Times New Roman" panose="02020603050405020304" pitchFamily="18" charset="0"/>
                <a:cs typeface="Times New Roman" panose="02020603050405020304" pitchFamily="18" charset="0"/>
              </a:rPr>
              <a:t>We have attained a great deal of expertise over the period of years in developing these high-end products at industry leading prices. We have been exporting our products to many places . The methods that have been used by us to manufacture these technically superior products are one of the factors that have enabled us to cut down on the unwanted costs further lowering the cost of the product. We cater to a wide client-base in the industry who is satisfied with the constant high-level of performance that we have leveraged over the period of years. The quality of our services has been in the spotlight due to set quality guidelines that we follow while offering these products</a:t>
            </a:r>
            <a:r>
              <a:rPr lang="en-IN" sz="105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1000"/>
              </a:spcAft>
            </a:pPr>
            <a:r>
              <a:rPr lang="en-US" sz="1050" b="1" dirty="0">
                <a:solidFill>
                  <a:schemeClr val="bg1"/>
                </a:solidFill>
                <a:latin typeface="Times New Roman" panose="02020603050405020304" pitchFamily="18" charset="0"/>
                <a:cs typeface="Times New Roman" panose="02020603050405020304" pitchFamily="18" charset="0"/>
              </a:rPr>
              <a:t>we have also specialized in General Fabrication of stainless steel, mild steel, Aluminum, Copper, Brass etc.</a:t>
            </a:r>
            <a:r>
              <a:rPr lang="en-IN" sz="1050" b="1" dirty="0">
                <a:solidFill>
                  <a:schemeClr val="bg1"/>
                </a:solidFill>
                <a:latin typeface="Times New Roman" panose="02020603050405020304" pitchFamily="18" charset="0"/>
                <a:cs typeface="Times New Roman" panose="02020603050405020304" pitchFamily="18" charset="0"/>
              </a:rPr>
              <a:t> </a:t>
            </a:r>
            <a:r>
              <a:rPr lang="en-US" sz="1050" b="1" dirty="0">
                <a:solidFill>
                  <a:schemeClr val="bg1"/>
                </a:solidFill>
                <a:latin typeface="Times New Roman" panose="02020603050405020304" pitchFamily="18" charset="0"/>
                <a:cs typeface="Times New Roman" panose="02020603050405020304" pitchFamily="18" charset="0"/>
              </a:rPr>
              <a:t>Our highly skilled workforces have over 22 years’ experience in metal fabrication. With  on-site facilities for TIG, MIG and Arc welding in both stainless steel, Mild steel &amp; Aluminum, a CNC Fabrication shop with CNC Laser Cutting and CNC Press Brake, Hydraulic Shearing machine, Hydraulic Bending Machine and CNC Bending Machine. we can offer a comprehensive service to all our customers.</a:t>
            </a:r>
            <a:endParaRPr lang="en-IN" sz="1050" b="1" dirty="0">
              <a:solidFill>
                <a:schemeClr val="bg1"/>
              </a:solidFill>
              <a:latin typeface="Times New Roman" panose="02020603050405020304" pitchFamily="18" charset="0"/>
              <a:cs typeface="Times New Roman" panose="02020603050405020304" pitchFamily="18" charset="0"/>
            </a:endParaRPr>
          </a:p>
          <a:p>
            <a:pPr algn="just">
              <a:spcAft>
                <a:spcPts val="1000"/>
              </a:spcAft>
            </a:pPr>
            <a:r>
              <a:rPr lang="en-IN" sz="1050" b="1" dirty="0">
                <a:solidFill>
                  <a:schemeClr val="bg1"/>
                </a:solidFill>
                <a:latin typeface="Times New Roman" panose="02020603050405020304" pitchFamily="18" charset="0"/>
                <a:cs typeface="Times New Roman" panose="02020603050405020304" pitchFamily="18" charset="0"/>
              </a:rPr>
              <a:t>The business operations of </a:t>
            </a:r>
            <a:r>
              <a:rPr lang="en-US" sz="1050" b="1" dirty="0">
                <a:solidFill>
                  <a:schemeClr val="bg1"/>
                </a:solidFill>
                <a:latin typeface="Times New Roman" panose="02020603050405020304" pitchFamily="18" charset="0"/>
                <a:cs typeface="Times New Roman" panose="02020603050405020304" pitchFamily="18" charset="0"/>
              </a:rPr>
              <a:t>Heat Control Instruments and Services </a:t>
            </a:r>
            <a:r>
              <a:rPr lang="en-IN" sz="1050" b="1" dirty="0">
                <a:solidFill>
                  <a:schemeClr val="bg1"/>
                </a:solidFill>
                <a:latin typeface="Times New Roman" panose="02020603050405020304" pitchFamily="18" charset="0"/>
                <a:cs typeface="Times New Roman" panose="02020603050405020304" pitchFamily="18" charset="0"/>
              </a:rPr>
              <a:t>are led by Mr. G NARAYANAN who is the solo proprietor  of the company. The tremendous growth that we have witnessed in the past years has been mainly due to the futuristic policies laid down by  Mr. G NARAYANAN. The innovative methods introduced by him to speed up the manufacturing and supply processes have played a vital role in taking the company to greater heights.</a:t>
            </a:r>
          </a:p>
          <a:p>
            <a:pPr algn="just">
              <a:spcAft>
                <a:spcPts val="1000"/>
              </a:spcAft>
            </a:pPr>
            <a:r>
              <a:rPr lang="en-IN" sz="1050" b="1" dirty="0">
                <a:solidFill>
                  <a:schemeClr val="bg1"/>
                </a:solidFill>
                <a:latin typeface="Times New Roman" panose="02020603050405020304" pitchFamily="18" charset="0"/>
                <a:cs typeface="Times New Roman" panose="02020603050405020304" pitchFamily="18" charset="0"/>
              </a:rPr>
              <a:t>The infrastructure that we have built over a period of years has been designed to cater to the ever-growing demands of the industry. The fact that our infrastructural base is advanced has helped us to increase the production capacity to a great extent. One of our missions is to make sure that the overall quality of the products that we offer is not compromised. The advanced machines used in the manufacturing process have further helped us to achieve our goals.</a:t>
            </a:r>
          </a:p>
          <a:p>
            <a:pPr algn="just">
              <a:spcAft>
                <a:spcPts val="1000"/>
              </a:spcAft>
            </a:pPr>
            <a:r>
              <a:rPr lang="en-IN" sz="1050" b="1" dirty="0">
                <a:solidFill>
                  <a:schemeClr val="bg1"/>
                </a:solidFill>
                <a:latin typeface="Times New Roman" panose="02020603050405020304" pitchFamily="18" charset="0"/>
                <a:cs typeface="Times New Roman" panose="02020603050405020304" pitchFamily="18" charset="0"/>
              </a:rPr>
              <a:t>We understand the various parameters revolving around the pre-agreed delivery timelines. Our team of experts is well-trained to deal with all kinds of complexities that may erupt while developing the range of products we deal in. Such challenges are dealt with not only during the manufacturing stage but also during the stage where these products are supplied. The professionalism that we disseminate through our services is widely appreciated by our clients and is duly recognized by various research organizations studying the trends in our industrial domain.</a:t>
            </a:r>
          </a:p>
        </p:txBody>
      </p:sp>
      <p:pic>
        <p:nvPicPr>
          <p:cNvPr id="5" name="Picture 2">
            <a:extLst>
              <a:ext uri="{FF2B5EF4-FFF2-40B4-BE49-F238E27FC236}">
                <a16:creationId xmlns:a16="http://schemas.microsoft.com/office/drawing/2014/main" id="{2FEFC171-CBC4-43F8-BE94-3CBBBA52B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4526" y="0"/>
            <a:ext cx="912751" cy="7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940652"/>
      </p:ext>
    </p:extLst>
  </p:cSld>
  <p:clrMapOvr>
    <a:masterClrMapping/>
  </p:clrMapOvr>
  <mc:AlternateContent xmlns:mc="http://schemas.openxmlformats.org/markup-compatibility/2006" xmlns:p14="http://schemas.microsoft.com/office/powerpoint/2010/main">
    <mc:Choice Requires="p14">
      <p:transition spd="slow" p14:dur="2000" advTm="6512"/>
    </mc:Choice>
    <mc:Fallback xmlns="">
      <p:transition spd="slow" advTm="651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9FAAF3-F4B7-431F-AED1-B1110595CE47}"/>
              </a:ext>
            </a:extLst>
          </p:cNvPr>
          <p:cNvGraphicFramePr>
            <a:graphicFrameLocks noGrp="1"/>
          </p:cNvGraphicFramePr>
          <p:nvPr>
            <p:extLst>
              <p:ext uri="{D42A27DB-BD31-4B8C-83A1-F6EECF244321}">
                <p14:modId xmlns:p14="http://schemas.microsoft.com/office/powerpoint/2010/main" val="1789296138"/>
              </p:ext>
            </p:extLst>
          </p:nvPr>
        </p:nvGraphicFramePr>
        <p:xfrm>
          <a:off x="870239" y="671911"/>
          <a:ext cx="10402106" cy="5744649"/>
        </p:xfrm>
        <a:graphic>
          <a:graphicData uri="http://schemas.openxmlformats.org/drawingml/2006/table">
            <a:tbl>
              <a:tblPr firstRow="1" firstCol="1" bandRow="1">
                <a:tableStyleId>{5C22544A-7EE6-4342-B048-85BDC9FD1C3A}</a:tableStyleId>
              </a:tblPr>
              <a:tblGrid>
                <a:gridCol w="559634">
                  <a:extLst>
                    <a:ext uri="{9D8B030D-6E8A-4147-A177-3AD203B41FA5}">
                      <a16:colId xmlns:a16="http://schemas.microsoft.com/office/drawing/2014/main" val="2634015852"/>
                    </a:ext>
                  </a:extLst>
                </a:gridCol>
                <a:gridCol w="5157364">
                  <a:extLst>
                    <a:ext uri="{9D8B030D-6E8A-4147-A177-3AD203B41FA5}">
                      <a16:colId xmlns:a16="http://schemas.microsoft.com/office/drawing/2014/main" val="2063014632"/>
                    </a:ext>
                  </a:extLst>
                </a:gridCol>
                <a:gridCol w="696941">
                  <a:extLst>
                    <a:ext uri="{9D8B030D-6E8A-4147-A177-3AD203B41FA5}">
                      <a16:colId xmlns:a16="http://schemas.microsoft.com/office/drawing/2014/main" val="1626058556"/>
                    </a:ext>
                  </a:extLst>
                </a:gridCol>
                <a:gridCol w="3988167">
                  <a:extLst>
                    <a:ext uri="{9D8B030D-6E8A-4147-A177-3AD203B41FA5}">
                      <a16:colId xmlns:a16="http://schemas.microsoft.com/office/drawing/2014/main" val="935298158"/>
                    </a:ext>
                  </a:extLst>
                </a:gridCol>
              </a:tblGrid>
              <a:tr h="482981">
                <a:tc>
                  <a:txBody>
                    <a:bodyPr/>
                    <a:lstStyle/>
                    <a:p>
                      <a:pPr>
                        <a:lnSpc>
                          <a:spcPct val="115000"/>
                        </a:lnSpc>
                        <a:spcAft>
                          <a:spcPts val="0"/>
                        </a:spcAft>
                      </a:pPr>
                      <a:r>
                        <a:rPr lang="en-IN" sz="1000">
                          <a:effectLst/>
                        </a:rPr>
                        <a:t>Sl.</a:t>
                      </a:r>
                    </a:p>
                    <a:p>
                      <a:pPr>
                        <a:lnSpc>
                          <a:spcPct val="115000"/>
                        </a:lnSpc>
                        <a:spcAft>
                          <a:spcPts val="1000"/>
                        </a:spcAft>
                      </a:pPr>
                      <a:r>
                        <a:rPr lang="en-IN" sz="1000">
                          <a:effectLst/>
                        </a:rPr>
                        <a:t>No.</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gn="ctr">
                        <a:lnSpc>
                          <a:spcPct val="115000"/>
                        </a:lnSpc>
                        <a:spcAft>
                          <a:spcPts val="1000"/>
                        </a:spcAft>
                      </a:pPr>
                      <a:r>
                        <a:rPr lang="en-IN" sz="1000" b="1" dirty="0">
                          <a:solidFill>
                            <a:schemeClr val="bg1"/>
                          </a:solidFill>
                          <a:effectLst/>
                          <a:latin typeface="Calibri" panose="020F0502020204030204" pitchFamily="34" charset="0"/>
                          <a:cs typeface="Calibri" panose="020F0502020204030204" pitchFamily="34" charset="0"/>
                        </a:rPr>
                        <a:t>Products Name</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a:solidFill>
                            <a:schemeClr val="bg1"/>
                          </a:solidFill>
                          <a:effectLst/>
                          <a:latin typeface="Calibri" panose="020F0502020204030204" pitchFamily="34" charset="0"/>
                          <a:cs typeface="Calibri" panose="020F0502020204030204" pitchFamily="34" charset="0"/>
                        </a:rPr>
                        <a:t>Sl.</a:t>
                      </a:r>
                    </a:p>
                    <a:p>
                      <a:pPr algn="ctr">
                        <a:lnSpc>
                          <a:spcPct val="115000"/>
                        </a:lnSpc>
                        <a:spcAft>
                          <a:spcPts val="0"/>
                        </a:spcAft>
                      </a:pPr>
                      <a:r>
                        <a:rPr lang="en-IN" sz="1000" b="1">
                          <a:solidFill>
                            <a:schemeClr val="bg1"/>
                          </a:solidFill>
                          <a:effectLst/>
                          <a:latin typeface="Calibri" panose="020F0502020204030204" pitchFamily="34" charset="0"/>
                          <a:cs typeface="Calibri" panose="020F0502020204030204" pitchFamily="34" charset="0"/>
                        </a:rPr>
                        <a:t>No.</a:t>
                      </a:r>
                      <a:endParaRPr lang="en-IN"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1000"/>
                        </a:spcAft>
                      </a:pPr>
                      <a:r>
                        <a:rPr lang="en-IN" sz="1000" b="1">
                          <a:solidFill>
                            <a:schemeClr val="bg1"/>
                          </a:solidFill>
                          <a:effectLst/>
                          <a:latin typeface="Calibri" panose="020F0502020204030204" pitchFamily="34" charset="0"/>
                          <a:cs typeface="Calibri" panose="020F0502020204030204" pitchFamily="34" charset="0"/>
                        </a:rPr>
                        <a:t>Products Name</a:t>
                      </a:r>
                      <a:endParaRPr lang="en-IN"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2358240958"/>
                  </a:ext>
                </a:extLst>
              </a:tr>
              <a:tr h="525140">
                <a:tc>
                  <a:txBody>
                    <a:bodyPr/>
                    <a:lstStyle/>
                    <a:p>
                      <a:pPr algn="ctr">
                        <a:lnSpc>
                          <a:spcPct val="115000"/>
                        </a:lnSpc>
                        <a:spcAft>
                          <a:spcPts val="0"/>
                        </a:spcAft>
                      </a:pPr>
                      <a:r>
                        <a:rPr lang="en-IN" sz="1000" dirty="0">
                          <a:effectLst/>
                        </a:rPr>
                        <a:t>1</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nchor="ctr"/>
                </a:tc>
                <a:tc gridSpan="3">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ALL TYPE OF FABRICATION OF MILD STEEL AND STAINLESS STEEL</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58236092"/>
                  </a:ext>
                </a:extLst>
              </a:tr>
              <a:tr h="256406">
                <a:tc>
                  <a:txBody>
                    <a:bodyPr/>
                    <a:lstStyle/>
                    <a:p>
                      <a:pPr algn="ctr">
                        <a:lnSpc>
                          <a:spcPct val="115000"/>
                        </a:lnSpc>
                        <a:spcAft>
                          <a:spcPts val="0"/>
                        </a:spcAft>
                      </a:pPr>
                      <a:r>
                        <a:rPr lang="en-IN" sz="1000" dirty="0">
                          <a:effectLst/>
                        </a:rPr>
                        <a:t>2</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HOT AIR OVEN</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21</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DEEP FREEZER VERTICAL</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304946742"/>
                  </a:ext>
                </a:extLst>
              </a:tr>
              <a:tr h="233478">
                <a:tc>
                  <a:txBody>
                    <a:bodyPr/>
                    <a:lstStyle/>
                    <a:p>
                      <a:pPr algn="ctr">
                        <a:lnSpc>
                          <a:spcPct val="115000"/>
                        </a:lnSpc>
                        <a:spcAft>
                          <a:spcPts val="0"/>
                        </a:spcAft>
                      </a:pPr>
                      <a:r>
                        <a:rPr lang="en-IN" sz="1000" dirty="0">
                          <a:effectLst/>
                        </a:rPr>
                        <a:t>3</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B O D INCUBATOR</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22</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HUMIDITY CHAMBER HEATING/COOLING </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1294593290"/>
                  </a:ext>
                </a:extLst>
              </a:tr>
              <a:tr h="256406">
                <a:tc>
                  <a:txBody>
                    <a:bodyPr/>
                    <a:lstStyle/>
                    <a:p>
                      <a:pPr algn="ctr">
                        <a:lnSpc>
                          <a:spcPct val="115000"/>
                        </a:lnSpc>
                        <a:spcAft>
                          <a:spcPts val="0"/>
                        </a:spcAft>
                      </a:pPr>
                      <a:r>
                        <a:rPr lang="en-IN" sz="1000" dirty="0">
                          <a:effectLst/>
                        </a:rPr>
                        <a:t>4</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TRAY DRIER</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23</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ENIVRONMENTAL CHAMBER</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2189988487"/>
                  </a:ext>
                </a:extLst>
              </a:tr>
              <a:tr h="256406">
                <a:tc>
                  <a:txBody>
                    <a:bodyPr/>
                    <a:lstStyle/>
                    <a:p>
                      <a:pPr algn="ctr">
                        <a:lnSpc>
                          <a:spcPct val="115000"/>
                        </a:lnSpc>
                        <a:spcAft>
                          <a:spcPts val="0"/>
                        </a:spcAft>
                      </a:pPr>
                      <a:r>
                        <a:rPr lang="en-IN" sz="1000" dirty="0">
                          <a:effectLst/>
                        </a:rPr>
                        <a:t>5</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BACTERIOLOGICAL INCUBATOR</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24</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a:solidFill>
                            <a:schemeClr val="bg1"/>
                          </a:solidFill>
                          <a:effectLst/>
                          <a:latin typeface="Calibri" panose="020F0502020204030204" pitchFamily="34" charset="0"/>
                          <a:cs typeface="Calibri" panose="020F0502020204030204" pitchFamily="34" charset="0"/>
                        </a:rPr>
                        <a:t>SEED GERMINATOR</a:t>
                      </a:r>
                      <a:endParaRPr lang="en-IN"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2270029132"/>
                  </a:ext>
                </a:extLst>
              </a:tr>
              <a:tr h="256406">
                <a:tc>
                  <a:txBody>
                    <a:bodyPr/>
                    <a:lstStyle/>
                    <a:p>
                      <a:pPr algn="ctr">
                        <a:lnSpc>
                          <a:spcPct val="115000"/>
                        </a:lnSpc>
                        <a:spcAft>
                          <a:spcPts val="0"/>
                        </a:spcAft>
                      </a:pPr>
                      <a:r>
                        <a:rPr lang="en-IN" sz="1000" dirty="0">
                          <a:effectLst/>
                        </a:rPr>
                        <a:t>6</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 INDUSTRIAL BURNING /DRYING CHAMBER </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25</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BOOLD BANK REFRIGERATOR / BLOOD CABINET</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3331362544"/>
                  </a:ext>
                </a:extLst>
              </a:tr>
              <a:tr h="256406">
                <a:tc>
                  <a:txBody>
                    <a:bodyPr/>
                    <a:lstStyle/>
                    <a:p>
                      <a:pPr algn="ctr">
                        <a:lnSpc>
                          <a:spcPct val="115000"/>
                        </a:lnSpc>
                        <a:spcAft>
                          <a:spcPts val="0"/>
                        </a:spcAft>
                      </a:pPr>
                      <a:r>
                        <a:rPr lang="en-IN" sz="1000">
                          <a:effectLst/>
                        </a:rPr>
                        <a:t>7</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SERVOLOGICAL WATER BATH</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26</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DEEP FREEZER HORIZONTAL</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1582154655"/>
                  </a:ext>
                </a:extLst>
              </a:tr>
              <a:tr h="233478">
                <a:tc>
                  <a:txBody>
                    <a:bodyPr/>
                    <a:lstStyle/>
                    <a:p>
                      <a:pPr algn="ctr">
                        <a:lnSpc>
                          <a:spcPct val="115000"/>
                        </a:lnSpc>
                        <a:spcAft>
                          <a:spcPts val="0"/>
                        </a:spcAft>
                      </a:pPr>
                      <a:r>
                        <a:rPr lang="en-IN" sz="1000">
                          <a:effectLst/>
                        </a:rPr>
                        <a:t>8</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cs typeface="Calibri" panose="020F0502020204030204" pitchFamily="34" charset="0"/>
                        </a:rPr>
                        <a:t>RING WATER BATH DIGITAL / THERMOSTATIC</a:t>
                      </a:r>
                      <a:endParaRPr lang="en-IN"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27</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ORBITAL SHAKING INCUBATOR</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282970055"/>
                  </a:ext>
                </a:extLst>
              </a:tr>
              <a:tr h="256406">
                <a:tc>
                  <a:txBody>
                    <a:bodyPr/>
                    <a:lstStyle/>
                    <a:p>
                      <a:pPr algn="ctr">
                        <a:lnSpc>
                          <a:spcPct val="115000"/>
                        </a:lnSpc>
                        <a:spcAft>
                          <a:spcPts val="0"/>
                        </a:spcAft>
                      </a:pPr>
                      <a:r>
                        <a:rPr lang="en-IN" sz="1000">
                          <a:effectLst/>
                        </a:rPr>
                        <a:t>9</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cs typeface="Calibri" panose="020F0502020204030204" pitchFamily="34" charset="0"/>
                        </a:rPr>
                        <a:t>COOLING WATER BATH </a:t>
                      </a:r>
                      <a:endParaRPr lang="en-IN"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28</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ROTARY SHAKER</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1292139677"/>
                  </a:ext>
                </a:extLst>
              </a:tr>
              <a:tr h="256406">
                <a:tc>
                  <a:txBody>
                    <a:bodyPr/>
                    <a:lstStyle/>
                    <a:p>
                      <a:pPr algn="ctr">
                        <a:lnSpc>
                          <a:spcPct val="115000"/>
                        </a:lnSpc>
                        <a:spcAft>
                          <a:spcPts val="0"/>
                        </a:spcAft>
                      </a:pPr>
                      <a:r>
                        <a:rPr lang="en-IN" sz="1000">
                          <a:effectLst/>
                        </a:rPr>
                        <a:t>10</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cs typeface="Calibri" panose="020F0502020204030204" pitchFamily="34" charset="0"/>
                        </a:rPr>
                        <a:t>SHAKER WATER BATH DIGITAL</a:t>
                      </a:r>
                      <a:endParaRPr lang="en-IN"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29</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HOT PLATE </a:t>
                      </a:r>
                      <a:r>
                        <a:rPr lang="en-US" sz="1000" b="1" dirty="0">
                          <a:solidFill>
                            <a:schemeClr val="bg1"/>
                          </a:solidFill>
                          <a:effectLst/>
                          <a:latin typeface="Calibri" panose="020F0502020204030204" pitchFamily="34" charset="0"/>
                          <a:cs typeface="Calibri" panose="020F0502020204030204" pitchFamily="34" charset="0"/>
                        </a:rPr>
                        <a:t>DIGITAL / THERMOSTATIC</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3379539077"/>
                  </a:ext>
                </a:extLst>
              </a:tr>
              <a:tr h="256406">
                <a:tc>
                  <a:txBody>
                    <a:bodyPr/>
                    <a:lstStyle/>
                    <a:p>
                      <a:pPr algn="ctr">
                        <a:lnSpc>
                          <a:spcPct val="115000"/>
                        </a:lnSpc>
                        <a:spcAft>
                          <a:spcPts val="0"/>
                        </a:spcAft>
                      </a:pPr>
                      <a:r>
                        <a:rPr lang="en-IN" sz="1000">
                          <a:effectLst/>
                        </a:rPr>
                        <a:t>11</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cs typeface="Calibri" panose="020F0502020204030204" pitchFamily="34" charset="0"/>
                        </a:rPr>
                        <a:t>CONSTANT WATER BATH</a:t>
                      </a:r>
                      <a:endParaRPr lang="en-IN"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30</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SOXHLET EXTRATION</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1026940028"/>
                  </a:ext>
                </a:extLst>
              </a:tr>
              <a:tr h="235860">
                <a:tc>
                  <a:txBody>
                    <a:bodyPr/>
                    <a:lstStyle/>
                    <a:p>
                      <a:pPr algn="ctr">
                        <a:lnSpc>
                          <a:spcPct val="115000"/>
                        </a:lnSpc>
                        <a:spcAft>
                          <a:spcPts val="0"/>
                        </a:spcAft>
                      </a:pPr>
                      <a:r>
                        <a:rPr lang="en-IN" sz="1000">
                          <a:effectLst/>
                        </a:rPr>
                        <a:t>12</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cs typeface="Calibri" panose="020F0502020204030204" pitchFamily="34" charset="0"/>
                        </a:rPr>
                        <a:t>MUFFLE FURNANCE VERTICAL / RECTANGULAR</a:t>
                      </a:r>
                      <a:endParaRPr lang="en-IN"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31</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STABILITY CHAMBER</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2668224758"/>
                  </a:ext>
                </a:extLst>
              </a:tr>
              <a:tr h="256406">
                <a:tc>
                  <a:txBody>
                    <a:bodyPr/>
                    <a:lstStyle/>
                    <a:p>
                      <a:pPr algn="ctr">
                        <a:lnSpc>
                          <a:spcPct val="115000"/>
                        </a:lnSpc>
                        <a:spcAft>
                          <a:spcPts val="0"/>
                        </a:spcAft>
                      </a:pPr>
                      <a:r>
                        <a:rPr lang="en-IN" sz="1000">
                          <a:effectLst/>
                        </a:rPr>
                        <a:t>13</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OIL BATH</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a:solidFill>
                            <a:schemeClr val="bg1"/>
                          </a:solidFill>
                          <a:effectLst/>
                          <a:latin typeface="Calibri" panose="020F0502020204030204" pitchFamily="34" charset="0"/>
                          <a:cs typeface="Calibri" panose="020F0502020204030204" pitchFamily="34" charset="0"/>
                        </a:rPr>
                        <a:t>32</a:t>
                      </a:r>
                      <a:endParaRPr lang="en-IN"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t>
                      </a:r>
                      <a:r>
                        <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LANT GROWTH CHAMBER</a:t>
                      </a:r>
                    </a:p>
                  </a:txBody>
                  <a:tcPr marL="64093" marR="64093" marT="0" marB="0"/>
                </a:tc>
                <a:extLst>
                  <a:ext uri="{0D108BD9-81ED-4DB2-BD59-A6C34878D82A}">
                    <a16:rowId xmlns:a16="http://schemas.microsoft.com/office/drawing/2014/main" val="171794435"/>
                  </a:ext>
                </a:extLst>
              </a:tr>
              <a:tr h="256406">
                <a:tc>
                  <a:txBody>
                    <a:bodyPr/>
                    <a:lstStyle/>
                    <a:p>
                      <a:pPr algn="ctr">
                        <a:lnSpc>
                          <a:spcPct val="115000"/>
                        </a:lnSpc>
                        <a:spcAft>
                          <a:spcPts val="0"/>
                        </a:spcAft>
                      </a:pPr>
                      <a:r>
                        <a:rPr lang="en-IN" sz="1000">
                          <a:effectLst/>
                        </a:rPr>
                        <a:t>14</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VERTICAL AUTO CLAVE</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a:solidFill>
                            <a:schemeClr val="bg1"/>
                          </a:solidFill>
                          <a:effectLst/>
                          <a:latin typeface="Calibri" panose="020F0502020204030204" pitchFamily="34" charset="0"/>
                          <a:cs typeface="Calibri" panose="020F0502020204030204" pitchFamily="34" charset="0"/>
                        </a:rPr>
                        <a:t>33</a:t>
                      </a:r>
                      <a:endParaRPr lang="en-IN"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UV CHAMBER</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2506298749"/>
                  </a:ext>
                </a:extLst>
              </a:tr>
              <a:tr h="256406">
                <a:tc>
                  <a:txBody>
                    <a:bodyPr/>
                    <a:lstStyle/>
                    <a:p>
                      <a:pPr algn="ctr">
                        <a:lnSpc>
                          <a:spcPct val="115000"/>
                        </a:lnSpc>
                        <a:spcAft>
                          <a:spcPts val="0"/>
                        </a:spcAft>
                      </a:pPr>
                      <a:r>
                        <a:rPr lang="en-IN" sz="1000">
                          <a:effectLst/>
                        </a:rPr>
                        <a:t>15</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cs typeface="Calibri" panose="020F0502020204030204" pitchFamily="34" charset="0"/>
                        </a:rPr>
                        <a:t>HORIZONTAL AUTO CLAVE</a:t>
                      </a:r>
                      <a:endParaRPr lang="en-IN"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a:solidFill>
                            <a:schemeClr val="bg1"/>
                          </a:solidFill>
                          <a:effectLst/>
                          <a:latin typeface="Calibri" panose="020F0502020204030204" pitchFamily="34" charset="0"/>
                          <a:cs typeface="Calibri" panose="020F0502020204030204" pitchFamily="34" charset="0"/>
                        </a:rPr>
                        <a:t>34</a:t>
                      </a:r>
                      <a:endParaRPr lang="en-IN"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THAWING BATH</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3188602090"/>
                  </a:ext>
                </a:extLst>
              </a:tr>
              <a:tr h="256406">
                <a:tc>
                  <a:txBody>
                    <a:bodyPr/>
                    <a:lstStyle/>
                    <a:p>
                      <a:pPr algn="ctr">
                        <a:lnSpc>
                          <a:spcPct val="115000"/>
                        </a:lnSpc>
                        <a:spcAft>
                          <a:spcPts val="0"/>
                        </a:spcAft>
                      </a:pPr>
                      <a:r>
                        <a:rPr lang="en-IN" sz="1000">
                          <a:effectLst/>
                        </a:rPr>
                        <a:t>16</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cs typeface="Calibri" panose="020F0502020204030204" pitchFamily="34" charset="0"/>
                        </a:rPr>
                        <a:t>STABILITY CHAMBER</a:t>
                      </a:r>
                      <a:endParaRPr lang="en-IN"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a:solidFill>
                            <a:schemeClr val="bg1"/>
                          </a:solidFill>
                          <a:effectLst/>
                          <a:latin typeface="Calibri" panose="020F0502020204030204" pitchFamily="34" charset="0"/>
                          <a:cs typeface="Calibri" panose="020F0502020204030204" pitchFamily="34" charset="0"/>
                        </a:rPr>
                        <a:t>35</a:t>
                      </a:r>
                      <a:endParaRPr lang="en-IN"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Bio Safety Cabinet</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1889342993"/>
                  </a:ext>
                </a:extLst>
              </a:tr>
              <a:tr h="256406">
                <a:tc>
                  <a:txBody>
                    <a:bodyPr/>
                    <a:lstStyle/>
                    <a:p>
                      <a:pPr algn="ctr">
                        <a:lnSpc>
                          <a:spcPct val="115000"/>
                        </a:lnSpc>
                        <a:spcAft>
                          <a:spcPts val="0"/>
                        </a:spcAft>
                      </a:pPr>
                      <a:r>
                        <a:rPr lang="en-IN" sz="1000">
                          <a:effectLst/>
                        </a:rPr>
                        <a:t>17</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cs typeface="Calibri" panose="020F0502020204030204" pitchFamily="34" charset="0"/>
                        </a:rPr>
                        <a:t>VACUUM OVEN</a:t>
                      </a:r>
                      <a:endParaRPr lang="en-IN"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a:solidFill>
                            <a:schemeClr val="bg1"/>
                          </a:solidFill>
                          <a:effectLst/>
                          <a:latin typeface="Calibri" panose="020F0502020204030204" pitchFamily="34" charset="0"/>
                          <a:cs typeface="Calibri" panose="020F0502020204030204" pitchFamily="34" charset="0"/>
                        </a:rPr>
                        <a:t>36</a:t>
                      </a:r>
                      <a:endParaRPr lang="en-IN"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DRY BATH</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3566538525"/>
                  </a:ext>
                </a:extLst>
              </a:tr>
              <a:tr h="233478">
                <a:tc>
                  <a:txBody>
                    <a:bodyPr/>
                    <a:lstStyle/>
                    <a:p>
                      <a:pPr algn="ctr">
                        <a:lnSpc>
                          <a:spcPct val="115000"/>
                        </a:lnSpc>
                        <a:spcAft>
                          <a:spcPts val="0"/>
                        </a:spcAft>
                      </a:pPr>
                      <a:r>
                        <a:rPr lang="en-IN" sz="1000">
                          <a:effectLst/>
                        </a:rPr>
                        <a:t>18</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t>
                      </a:r>
                      <a:r>
                        <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OOLING CHAMBER</a:t>
                      </a:r>
                    </a:p>
                  </a:txBody>
                  <a:tcPr marL="64093" marR="64093" marT="0" marB="0"/>
                </a:tc>
                <a:tc>
                  <a:txBody>
                    <a:bodyPr/>
                    <a:lstStyle/>
                    <a:p>
                      <a:pPr algn="ctr">
                        <a:lnSpc>
                          <a:spcPct val="115000"/>
                        </a:lnSpc>
                        <a:spcAft>
                          <a:spcPts val="0"/>
                        </a:spcAft>
                      </a:pPr>
                      <a:r>
                        <a:rPr lang="en-IN" sz="1000" b="1">
                          <a:solidFill>
                            <a:schemeClr val="bg1"/>
                          </a:solidFill>
                          <a:effectLst/>
                          <a:latin typeface="Calibri" panose="020F0502020204030204" pitchFamily="34" charset="0"/>
                          <a:cs typeface="Calibri" panose="020F0502020204030204" pitchFamily="34" charset="0"/>
                        </a:rPr>
                        <a:t>37</a:t>
                      </a:r>
                      <a:endParaRPr lang="en-IN" sz="10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WALK-IN CHAMBER</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1184579069"/>
                  </a:ext>
                </a:extLst>
              </a:tr>
              <a:tr h="233478">
                <a:tc>
                  <a:txBody>
                    <a:bodyPr/>
                    <a:lstStyle/>
                    <a:p>
                      <a:pPr algn="ctr">
                        <a:lnSpc>
                          <a:spcPct val="115000"/>
                        </a:lnSpc>
                        <a:spcAft>
                          <a:spcPts val="0"/>
                        </a:spcAft>
                      </a:pPr>
                      <a:r>
                        <a:rPr lang="en-IN" sz="1000" dirty="0">
                          <a:effectLst/>
                        </a:rPr>
                        <a:t>19</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LAMINAR AIR FLOW VERTICAL/HORIZONTAL</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38</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CIRCULATING WATER BATH COOLING/HEATING</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560905150"/>
                  </a:ext>
                </a:extLst>
              </a:tr>
              <a:tr h="233478">
                <a:tc>
                  <a:txBody>
                    <a:bodyPr/>
                    <a:lstStyle/>
                    <a:p>
                      <a:pPr algn="ctr">
                        <a:lnSpc>
                          <a:spcPct val="115000"/>
                        </a:lnSpc>
                        <a:spcAft>
                          <a:spcPts val="0"/>
                        </a:spcAft>
                      </a:pPr>
                      <a:r>
                        <a:rPr lang="en-IN" sz="1000" dirty="0">
                          <a:effectLst/>
                        </a:rPr>
                        <a:t>20</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93" marR="64093" marT="0" marB="0"/>
                </a:tc>
                <a:tc>
                  <a:txBody>
                    <a:bodyPr/>
                    <a:lstStyle/>
                    <a:p>
                      <a:pPr>
                        <a:lnSpc>
                          <a:spcPct val="115000"/>
                        </a:lnSpc>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HEATING MANTEL</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gn="ct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39</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tc>
                  <a:txBody>
                    <a:bodyPr/>
                    <a:lstStyle/>
                    <a:p>
                      <a:pPr>
                        <a:lnSpc>
                          <a:spcPct val="115000"/>
                        </a:lnSpc>
                        <a:spcAft>
                          <a:spcPts val="0"/>
                        </a:spcAft>
                      </a:pPr>
                      <a:r>
                        <a:rPr lang="en-IN" sz="1000" b="1" dirty="0">
                          <a:solidFill>
                            <a:schemeClr val="bg1"/>
                          </a:solidFill>
                          <a:effectLst/>
                          <a:latin typeface="Calibri" panose="020F0502020204030204" pitchFamily="34" charset="0"/>
                          <a:cs typeface="Calibri" panose="020F0502020204030204" pitchFamily="34" charset="0"/>
                        </a:rPr>
                        <a:t>TISSUE CULTURE RACKS</a:t>
                      </a:r>
                      <a:endParaRPr lang="en-IN"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4093" marR="64093" marT="0" marB="0"/>
                </a:tc>
                <a:extLst>
                  <a:ext uri="{0D108BD9-81ED-4DB2-BD59-A6C34878D82A}">
                    <a16:rowId xmlns:a16="http://schemas.microsoft.com/office/drawing/2014/main" val="1760744546"/>
                  </a:ext>
                </a:extLst>
              </a:tr>
            </a:tbl>
          </a:graphicData>
        </a:graphic>
      </p:graphicFrame>
    </p:spTree>
    <p:extLst>
      <p:ext uri="{BB962C8B-B14F-4D97-AF65-F5344CB8AC3E}">
        <p14:creationId xmlns:p14="http://schemas.microsoft.com/office/powerpoint/2010/main" val="377823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0B6EDE-913C-49BA-81BC-F498AA6A4A1D}"/>
              </a:ext>
            </a:extLst>
          </p:cNvPr>
          <p:cNvSpPr/>
          <p:nvPr/>
        </p:nvSpPr>
        <p:spPr>
          <a:xfrm>
            <a:off x="210208" y="2378454"/>
            <a:ext cx="8294451" cy="2031325"/>
          </a:xfrm>
          <a:prstGeom prst="rect">
            <a:avLst/>
          </a:prstGeom>
        </p:spPr>
        <p:txBody>
          <a:bodyPr wrap="square">
            <a:spAutoFit/>
          </a:bodyPr>
          <a:lstStyle/>
          <a:p>
            <a:pPr>
              <a:spcAft>
                <a:spcPts val="0"/>
              </a:spcAft>
            </a:pPr>
            <a:r>
              <a:rPr lang="en-IN" sz="1600" b="1">
                <a:solidFill>
                  <a:schemeClr val="bg1"/>
                </a:solidFill>
                <a:latin typeface="calibri" panose="020F0502020204030204" pitchFamily="34" charset="0"/>
              </a:rPr>
              <a:t>FACT / OFF : </a:t>
            </a:r>
            <a:r>
              <a:rPr lang="en-IN" b="1">
                <a:solidFill>
                  <a:schemeClr val="bg1"/>
                </a:solidFill>
                <a:latin typeface="arial" panose="020B0604020202020204" pitchFamily="34" charset="0"/>
              </a:rPr>
              <a:t>No.104, 3rd cross, 3rd phase, 6th main,</a:t>
            </a:r>
            <a:endParaRPr lang="en-IN" sz="2400">
              <a:solidFill>
                <a:schemeClr val="bg1"/>
              </a:solidFill>
              <a:latin typeface="calibri" panose="020F0502020204030204" pitchFamily="34" charset="0"/>
            </a:endParaRPr>
          </a:p>
          <a:p>
            <a:pPr>
              <a:spcAft>
                <a:spcPts val="0"/>
              </a:spcAft>
            </a:pPr>
            <a:r>
              <a:rPr lang="en-IN" b="1">
                <a:solidFill>
                  <a:schemeClr val="bg1"/>
                </a:solidFill>
                <a:latin typeface="arial" panose="020B0604020202020204" pitchFamily="34" charset="0"/>
              </a:rPr>
              <a:t>Peenya Industrial Area, Near State Bank of India,</a:t>
            </a:r>
            <a:endParaRPr lang="en-IN" sz="2400">
              <a:solidFill>
                <a:schemeClr val="bg1"/>
              </a:solidFill>
              <a:latin typeface="calibri" panose="020F0502020204030204" pitchFamily="34" charset="0"/>
            </a:endParaRPr>
          </a:p>
          <a:p>
            <a:pPr>
              <a:spcAft>
                <a:spcPts val="0"/>
              </a:spcAft>
            </a:pPr>
            <a:r>
              <a:rPr lang="en-IN" b="1">
                <a:solidFill>
                  <a:schemeClr val="bg1"/>
                </a:solidFill>
                <a:latin typeface="arial" panose="020B0604020202020204" pitchFamily="34" charset="0"/>
              </a:rPr>
              <a:t>Bangalore – 560058.</a:t>
            </a:r>
            <a:endParaRPr lang="en-IN" sz="2400">
              <a:solidFill>
                <a:schemeClr val="bg1"/>
              </a:solidFill>
              <a:latin typeface="calibri" panose="020F0502020204030204" pitchFamily="34" charset="0"/>
            </a:endParaRPr>
          </a:p>
          <a:p>
            <a:pPr>
              <a:spcAft>
                <a:spcPts val="0"/>
              </a:spcAft>
            </a:pPr>
            <a:r>
              <a:rPr lang="en-IN" b="1">
                <a:solidFill>
                  <a:schemeClr val="bg1"/>
                </a:solidFill>
                <a:latin typeface="arial" panose="020B0604020202020204" pitchFamily="34" charset="0"/>
              </a:rPr>
              <a:t>Phone : 080-41172224 / 08041172223</a:t>
            </a:r>
            <a:br>
              <a:rPr lang="en-IN">
                <a:solidFill>
                  <a:schemeClr val="bg1"/>
                </a:solidFill>
              </a:rPr>
            </a:br>
            <a:endParaRPr lang="en-IN">
              <a:solidFill>
                <a:schemeClr val="bg1"/>
              </a:solidFill>
            </a:endParaRPr>
          </a:p>
          <a:p>
            <a:pPr>
              <a:spcAft>
                <a:spcPts val="0"/>
              </a:spcAft>
            </a:pPr>
            <a:r>
              <a:rPr lang="en-IN" b="1">
                <a:solidFill>
                  <a:schemeClr val="bg1"/>
                </a:solidFill>
                <a:latin typeface="arial" panose="020B0604020202020204" pitchFamily="34" charset="0"/>
              </a:rPr>
              <a:t>GST NO:29ABOPN6969Q1Z7</a:t>
            </a:r>
            <a:endParaRPr lang="en-IN">
              <a:solidFill>
                <a:schemeClr val="bg1"/>
              </a:solidFill>
            </a:endParaRPr>
          </a:p>
          <a:p>
            <a:r>
              <a:rPr lang="en-IN" b="1">
                <a:solidFill>
                  <a:schemeClr val="bg1"/>
                </a:solidFill>
                <a:latin typeface="Arial" panose="020B0604020202020204" pitchFamily="34" charset="0"/>
                <a:cs typeface="Arial" panose="020B0604020202020204" pitchFamily="34" charset="0"/>
              </a:rPr>
              <a:t>www.</a:t>
            </a:r>
            <a:r>
              <a:rPr lang="en-IN" b="1">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heatcontrol</a:t>
            </a:r>
            <a:r>
              <a:rPr lang="en-IN" b="1">
                <a:solidFill>
                  <a:schemeClr val="bg1"/>
                </a:solidFill>
                <a:latin typeface="Arial" panose="020B0604020202020204" pitchFamily="34" charset="0"/>
                <a:cs typeface="Arial" panose="020B0604020202020204" pitchFamily="34" charset="0"/>
              </a:rPr>
              <a:t>.info</a:t>
            </a:r>
            <a:endParaRPr lang="en-IN"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2BDC37F-C30D-42FA-8D78-FBCA4E214F18}"/>
              </a:ext>
            </a:extLst>
          </p:cNvPr>
          <p:cNvSpPr/>
          <p:nvPr/>
        </p:nvSpPr>
        <p:spPr>
          <a:xfrm>
            <a:off x="288690" y="456249"/>
            <a:ext cx="8667694" cy="523220"/>
          </a:xfrm>
          <a:prstGeom prst="rect">
            <a:avLst/>
          </a:prstGeom>
        </p:spPr>
        <p:txBody>
          <a:bodyPr wrap="none">
            <a:spAutoFit/>
          </a:bodyPr>
          <a:lstStyle/>
          <a:p>
            <a:r>
              <a:rPr lang="en-IN" sz="2800" b="1">
                <a:solidFill>
                  <a:schemeClr val="bg1"/>
                </a:solidFill>
                <a:latin typeface="arial" panose="020B0604020202020204" pitchFamily="34" charset="0"/>
              </a:rPr>
              <a:t>HEAT CONTROL INSTRUMENTS AND SERVICES.,</a:t>
            </a:r>
            <a:endParaRPr lang="en-IN" sz="2800" dirty="0">
              <a:solidFill>
                <a:schemeClr val="bg1"/>
              </a:solidFill>
            </a:endParaRPr>
          </a:p>
        </p:txBody>
      </p:sp>
      <p:sp>
        <p:nvSpPr>
          <p:cNvPr id="4" name="Rectangle 3">
            <a:extLst>
              <a:ext uri="{FF2B5EF4-FFF2-40B4-BE49-F238E27FC236}">
                <a16:creationId xmlns:a16="http://schemas.microsoft.com/office/drawing/2014/main" id="{75E4E992-1378-447C-B12F-D71CE5A17137}"/>
              </a:ext>
            </a:extLst>
          </p:cNvPr>
          <p:cNvSpPr/>
          <p:nvPr/>
        </p:nvSpPr>
        <p:spPr>
          <a:xfrm>
            <a:off x="288690" y="4545282"/>
            <a:ext cx="4068743" cy="2031325"/>
          </a:xfrm>
          <a:prstGeom prst="rect">
            <a:avLst/>
          </a:prstGeom>
        </p:spPr>
        <p:txBody>
          <a:bodyPr wrap="none">
            <a:spAutoFit/>
          </a:bodyPr>
          <a:lstStyle/>
          <a:p>
            <a:r>
              <a:rPr lang="en-IN" b="1">
                <a:solidFill>
                  <a:schemeClr val="bg1"/>
                </a:solidFill>
                <a:latin typeface="arial" panose="020B0604020202020204" pitchFamily="34" charset="0"/>
              </a:rPr>
              <a:t>Contact Details:</a:t>
            </a:r>
          </a:p>
          <a:p>
            <a:endParaRPr lang="en-IN" b="1">
              <a:solidFill>
                <a:schemeClr val="bg1"/>
              </a:solidFill>
              <a:latin typeface="arial" panose="020B0604020202020204" pitchFamily="34" charset="0"/>
            </a:endParaRPr>
          </a:p>
          <a:p>
            <a:r>
              <a:rPr lang="en-IN" b="1">
                <a:solidFill>
                  <a:schemeClr val="bg1"/>
                </a:solidFill>
                <a:latin typeface="arial" panose="020B0604020202020204" pitchFamily="34" charset="0"/>
              </a:rPr>
              <a:t>Mr . G NARAYANAN</a:t>
            </a:r>
          </a:p>
          <a:p>
            <a:r>
              <a:rPr lang="en-IN" b="1">
                <a:solidFill>
                  <a:schemeClr val="bg1"/>
                </a:solidFill>
                <a:latin typeface="Arial" panose="020B0604020202020204" pitchFamily="34" charset="0"/>
                <a:cs typeface="Arial" panose="020B0604020202020204" pitchFamily="34" charset="0"/>
              </a:rPr>
              <a:t>Proprietor</a:t>
            </a:r>
          </a:p>
          <a:p>
            <a:r>
              <a:rPr lang="en-IN" b="1">
                <a:solidFill>
                  <a:schemeClr val="bg1"/>
                </a:solidFill>
                <a:latin typeface="arial" panose="020B0604020202020204" pitchFamily="34" charset="0"/>
              </a:rPr>
              <a:t>Mobile - 9845028817</a:t>
            </a:r>
          </a:p>
          <a:p>
            <a:r>
              <a:rPr lang="en-IN" b="1">
                <a:solidFill>
                  <a:schemeClr val="bg1"/>
                </a:solidFill>
                <a:latin typeface="arial" panose="020B0604020202020204" pitchFamily="34" charset="0"/>
              </a:rPr>
              <a:t>Gmail – </a:t>
            </a:r>
            <a:r>
              <a:rPr lang="en-IN" b="1">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heatcontrol24@gmail.com</a:t>
            </a:r>
            <a:endParaRPr lang="en-IN" b="1">
              <a:solidFill>
                <a:schemeClr val="bg1"/>
              </a:solidFill>
              <a:latin typeface="arial" panose="020B0604020202020204" pitchFamily="34" charset="0"/>
            </a:endParaRPr>
          </a:p>
          <a:p>
            <a:r>
              <a:rPr lang="en-IN" b="1">
                <a:solidFill>
                  <a:schemeClr val="bg1"/>
                </a:solidFill>
                <a:latin typeface="arial" panose="020B0604020202020204" pitchFamily="34" charset="0"/>
              </a:rPr>
              <a:t>            - </a:t>
            </a:r>
            <a:r>
              <a:rPr lang="en-IN" b="1" u="sng">
                <a:solidFill>
                  <a:schemeClr val="bg1"/>
                </a:solidFill>
                <a:latin typeface="arial" panose="020B0604020202020204" pitchFamily="34" charset="0"/>
              </a:rPr>
              <a:t>heatcontrolgn@gmail.com</a:t>
            </a:r>
            <a:endParaRPr lang="en-IN" b="1" u="sng" dirty="0">
              <a:solidFill>
                <a:schemeClr val="bg1"/>
              </a:solidFill>
              <a:latin typeface="arial" panose="020B0604020202020204" pitchFamily="34" charset="0"/>
            </a:endParaRPr>
          </a:p>
        </p:txBody>
      </p:sp>
      <p:pic>
        <p:nvPicPr>
          <p:cNvPr id="5" name="Picture 2">
            <a:extLst>
              <a:ext uri="{FF2B5EF4-FFF2-40B4-BE49-F238E27FC236}">
                <a16:creationId xmlns:a16="http://schemas.microsoft.com/office/drawing/2014/main" id="{504B4396-677C-4AAC-AE52-70E45CCDC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4525"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6477BFC-AE82-4B4F-A96A-0898B08B9A3A}"/>
              </a:ext>
            </a:extLst>
          </p:cNvPr>
          <p:cNvSpPr/>
          <p:nvPr/>
        </p:nvSpPr>
        <p:spPr>
          <a:xfrm>
            <a:off x="210208" y="1161965"/>
            <a:ext cx="11550868" cy="923330"/>
          </a:xfrm>
          <a:prstGeom prst="rect">
            <a:avLst/>
          </a:prstGeom>
        </p:spPr>
        <p:txBody>
          <a:bodyPr wrap="square">
            <a:spAutoFit/>
          </a:bodyPr>
          <a:lstStyle/>
          <a:p>
            <a:pPr algn="just">
              <a:spcAft>
                <a:spcPts val="1000"/>
              </a:spcAft>
            </a:pPr>
            <a:r>
              <a:rPr lang="en-IN" b="1" dirty="0">
                <a:solidFill>
                  <a:schemeClr val="bg1"/>
                </a:solidFill>
                <a:latin typeface="Times New Roman" panose="02020603050405020304" pitchFamily="18" charset="0"/>
                <a:cs typeface="Times New Roman" panose="02020603050405020304" pitchFamily="18" charset="0"/>
              </a:rPr>
              <a:t>Clients get benefit of Dedicated support teams who seek to fully understand their products &amp; requirements to optimise delivery of Fabricated materials that are flexible &amp; cost effective, if you would like to visit to look around our factory or would like to speak to our team to discuss the project requirements  </a:t>
            </a:r>
          </a:p>
        </p:txBody>
      </p:sp>
    </p:spTree>
    <p:extLst>
      <p:ext uri="{BB962C8B-B14F-4D97-AF65-F5344CB8AC3E}">
        <p14:creationId xmlns:p14="http://schemas.microsoft.com/office/powerpoint/2010/main" val="588771324"/>
      </p:ext>
    </p:extLst>
  </p:cSld>
  <p:clrMapOvr>
    <a:masterClrMapping/>
  </p:clrMapOvr>
  <mc:AlternateContent xmlns:mc="http://schemas.openxmlformats.org/markup-compatibility/2006" xmlns:p14="http://schemas.microsoft.com/office/powerpoint/2010/main">
    <mc:Choice Requires="p14">
      <p:transition spd="slow" p14:dur="2000" advTm="5668"/>
    </mc:Choice>
    <mc:Fallback xmlns="">
      <p:transition spd="slow" advTm="56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AB2EBF-3CC2-4A20-8662-EC80C9FF8B93}"/>
              </a:ext>
            </a:extLst>
          </p:cNvPr>
          <p:cNvSpPr/>
          <p:nvPr/>
        </p:nvSpPr>
        <p:spPr>
          <a:xfrm>
            <a:off x="262590" y="1522207"/>
            <a:ext cx="10732188" cy="4524315"/>
          </a:xfrm>
          <a:prstGeom prst="rect">
            <a:avLst/>
          </a:prstGeom>
        </p:spPr>
        <p:txBody>
          <a:bodyPr wrap="square">
            <a:spAutoFit/>
          </a:bodyPr>
          <a:lstStyle/>
          <a:p>
            <a:r>
              <a:rPr lang="en-IN" sz="2400" b="1" dirty="0">
                <a:solidFill>
                  <a:schemeClr val="bg1"/>
                </a:solidFill>
                <a:latin typeface="Times New Roman" panose="02020603050405020304" pitchFamily="18" charset="0"/>
                <a:cs typeface="Times New Roman" panose="02020603050405020304" pitchFamily="18" charset="0"/>
              </a:rPr>
              <a:t>CORE COMPETENCY</a:t>
            </a:r>
          </a:p>
          <a:p>
            <a:pPr marL="342900" indent="-342900">
              <a:buFont typeface="Arial" panose="020B0604020202020204" pitchFamily="34" charset="0"/>
              <a:buChar char="•"/>
            </a:pPr>
            <a:r>
              <a:rPr lang="en-IN" sz="2400" b="1" dirty="0">
                <a:solidFill>
                  <a:schemeClr val="bg1"/>
                </a:solidFill>
                <a:latin typeface="Times New Roman" panose="02020603050405020304" pitchFamily="18" charset="0"/>
                <a:cs typeface="Times New Roman" panose="02020603050405020304" pitchFamily="18" charset="0"/>
              </a:rPr>
              <a:t>Customized Engineering Solutions using latest engineering tools – 2D (Auto CAD) And 3D (solid edge)</a:t>
            </a:r>
          </a:p>
          <a:p>
            <a:pPr marL="285750" indent="-285750">
              <a:buFont typeface="Arial" panose="020B0604020202020204" pitchFamily="34" charset="0"/>
              <a:buChar char="•"/>
            </a:pPr>
            <a:r>
              <a:rPr lang="en-IN" sz="2400" b="1" dirty="0">
                <a:solidFill>
                  <a:schemeClr val="bg1"/>
                </a:solidFill>
                <a:latin typeface="Times New Roman" panose="02020603050405020304" pitchFamily="18" charset="0"/>
                <a:cs typeface="Times New Roman" panose="02020603050405020304" pitchFamily="18" charset="0"/>
              </a:rPr>
              <a:t>Machining &amp; Fabrication</a:t>
            </a:r>
          </a:p>
          <a:p>
            <a:pPr marL="285750" indent="-285750">
              <a:buFont typeface="Arial" panose="020B0604020202020204" pitchFamily="34" charset="0"/>
              <a:buChar char="•"/>
            </a:pPr>
            <a:r>
              <a:rPr lang="en-IN" sz="2400" b="1" dirty="0">
                <a:solidFill>
                  <a:schemeClr val="bg1"/>
                </a:solidFill>
                <a:latin typeface="Times New Roman" panose="02020603050405020304" pitchFamily="18" charset="0"/>
                <a:cs typeface="Times New Roman" panose="02020603050405020304" pitchFamily="18" charset="0"/>
              </a:rPr>
              <a:t>Assembly &amp; Testing</a:t>
            </a:r>
          </a:p>
          <a:p>
            <a:pPr marL="285750" indent="-285750">
              <a:buFont typeface="Arial" panose="020B0604020202020204" pitchFamily="34" charset="0"/>
              <a:buChar char="•"/>
            </a:pPr>
            <a:r>
              <a:rPr lang="en-IN" sz="2400" b="1" dirty="0">
                <a:solidFill>
                  <a:schemeClr val="bg1"/>
                </a:solidFill>
                <a:latin typeface="Times New Roman" panose="02020603050405020304" pitchFamily="18" charset="0"/>
                <a:cs typeface="Times New Roman" panose="02020603050405020304" pitchFamily="18" charset="0"/>
              </a:rPr>
              <a:t>Powder coating</a:t>
            </a:r>
          </a:p>
          <a:p>
            <a:pPr marL="285750" indent="-285750">
              <a:buFont typeface="Arial" panose="020B0604020202020204" pitchFamily="34" charset="0"/>
              <a:buChar char="•"/>
            </a:pPr>
            <a:r>
              <a:rPr lang="en-IN" sz="2400" b="1" dirty="0">
                <a:solidFill>
                  <a:schemeClr val="bg1"/>
                </a:solidFill>
                <a:latin typeface="Arial" panose="020B0604020202020204" pitchFamily="34" charset="0"/>
                <a:cs typeface="Arial" panose="020B0604020202020204" pitchFamily="34" charset="0"/>
              </a:rPr>
              <a:t>Platino 2.0 Fiber”with 4 KW IPG source CNC Laser cutting machine</a:t>
            </a:r>
            <a:endParaRPr lang="en-IN" sz="2400" b="1"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b="1" dirty="0">
                <a:solidFill>
                  <a:schemeClr val="bg1"/>
                </a:solidFill>
                <a:latin typeface="Times New Roman" panose="02020603050405020304" pitchFamily="18" charset="0"/>
                <a:cs typeface="Times New Roman" panose="02020603050405020304" pitchFamily="18" charset="0"/>
              </a:rPr>
              <a:t>Shearing &amp; Bending</a:t>
            </a:r>
          </a:p>
          <a:p>
            <a:pPr marL="285750" indent="-285750">
              <a:buFont typeface="Arial" panose="020B0604020202020204" pitchFamily="34" charset="0"/>
              <a:buChar char="•"/>
            </a:pPr>
            <a:r>
              <a:rPr lang="en-IN" sz="2400" b="1" dirty="0">
                <a:solidFill>
                  <a:schemeClr val="bg1"/>
                </a:solidFill>
                <a:latin typeface="Times New Roman" panose="02020603050405020304" pitchFamily="18" charset="0"/>
                <a:cs typeface="Times New Roman" panose="02020603050405020304" pitchFamily="18" charset="0"/>
              </a:rPr>
              <a:t>CNC Shearing and Bending</a:t>
            </a:r>
          </a:p>
          <a:p>
            <a:pPr marL="285750" indent="-285750">
              <a:buFont typeface="Arial" panose="020B0604020202020204" pitchFamily="34" charset="0"/>
              <a:buChar char="•"/>
            </a:pPr>
            <a:r>
              <a:rPr lang="en-IN" sz="2400" b="1" dirty="0">
                <a:solidFill>
                  <a:schemeClr val="bg1"/>
                </a:solidFill>
                <a:latin typeface="Times New Roman" panose="02020603050405020304" pitchFamily="18" charset="0"/>
                <a:cs typeface="Times New Roman" panose="02020603050405020304" pitchFamily="18" charset="0"/>
              </a:rPr>
              <a:t>General Fabrication</a:t>
            </a:r>
          </a:p>
          <a:p>
            <a:pPr marL="285750" indent="-285750">
              <a:buFont typeface="Arial" panose="020B0604020202020204" pitchFamily="34" charset="0"/>
              <a:buChar char="•"/>
            </a:pPr>
            <a:r>
              <a:rPr lang="en-IN" sz="2400" b="1" dirty="0">
                <a:solidFill>
                  <a:schemeClr val="bg1"/>
                </a:solidFill>
                <a:latin typeface="Times New Roman" panose="02020603050405020304" pitchFamily="18" charset="0"/>
                <a:cs typeface="Times New Roman" panose="02020603050405020304" pitchFamily="18" charset="0"/>
              </a:rPr>
              <a:t>Lab Instruments on site servicing</a:t>
            </a:r>
          </a:p>
          <a:p>
            <a:pPr marL="285750" indent="-285750">
              <a:buFont typeface="Arial" panose="020B0604020202020204" pitchFamily="34" charset="0"/>
              <a:buChar char="•"/>
            </a:pPr>
            <a:r>
              <a:rPr lang="en-IN" sz="2400" b="1" dirty="0">
                <a:solidFill>
                  <a:schemeClr val="bg1"/>
                </a:solidFill>
                <a:latin typeface="Times New Roman" panose="02020603050405020304" pitchFamily="18" charset="0"/>
                <a:cs typeface="Times New Roman" panose="02020603050405020304" pitchFamily="18" charset="0"/>
              </a:rPr>
              <a:t>Field services – Installation &amp; Commissioning</a:t>
            </a:r>
          </a:p>
        </p:txBody>
      </p:sp>
      <p:pic>
        <p:nvPicPr>
          <p:cNvPr id="3" name="Picture 2">
            <a:extLst>
              <a:ext uri="{FF2B5EF4-FFF2-40B4-BE49-F238E27FC236}">
                <a16:creationId xmlns:a16="http://schemas.microsoft.com/office/drawing/2014/main" id="{F189A398-9496-4CFE-AC87-5C8C14086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4525"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370882"/>
      </p:ext>
    </p:extLst>
  </p:cSld>
  <p:clrMapOvr>
    <a:masterClrMapping/>
  </p:clrMapOvr>
  <mc:AlternateContent xmlns:mc="http://schemas.openxmlformats.org/markup-compatibility/2006" xmlns:p14="http://schemas.microsoft.com/office/powerpoint/2010/main">
    <mc:Choice Requires="p14">
      <p:transition spd="slow" p14:dur="2000" advTm="6063"/>
    </mc:Choice>
    <mc:Fallback xmlns="">
      <p:transition spd="slow" advTm="60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7406E2-9046-431E-B5E3-D7E424C46C4E}"/>
              </a:ext>
            </a:extLst>
          </p:cNvPr>
          <p:cNvSpPr/>
          <p:nvPr/>
        </p:nvSpPr>
        <p:spPr>
          <a:xfrm>
            <a:off x="472089" y="1901"/>
            <a:ext cx="4478405" cy="392159"/>
          </a:xfrm>
          <a:prstGeom prst="rect">
            <a:avLst/>
          </a:prstGeom>
        </p:spPr>
        <p:txBody>
          <a:bodyPr wrap="none">
            <a:spAutoFit/>
          </a:bodyPr>
          <a:lstStyle/>
          <a:p>
            <a:pPr>
              <a:lnSpc>
                <a:spcPct val="115000"/>
              </a:lnSpc>
              <a:spcAft>
                <a:spcPts val="100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SOME OF LAB INSTRUMENTS CLIENT DETAILS</a:t>
            </a:r>
            <a:endParaRPr lang="en-IN"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D4C0ECF4-F07B-40C4-A62F-8A479BC5ED76}"/>
              </a:ext>
            </a:extLst>
          </p:cNvPr>
          <p:cNvSpPr>
            <a:spLocks noChangeArrowheads="1"/>
          </p:cNvSpPr>
          <p:nvPr/>
        </p:nvSpPr>
        <p:spPr bwMode="auto">
          <a:xfrm>
            <a:off x="472089" y="1626429"/>
            <a:ext cx="3129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graphicFrame>
        <p:nvGraphicFramePr>
          <p:cNvPr id="9" name="Table 8">
            <a:extLst>
              <a:ext uri="{FF2B5EF4-FFF2-40B4-BE49-F238E27FC236}">
                <a16:creationId xmlns:a16="http://schemas.microsoft.com/office/drawing/2014/main" id="{9B105998-7055-41C9-A319-8D9BD945207D}"/>
              </a:ext>
            </a:extLst>
          </p:cNvPr>
          <p:cNvGraphicFramePr>
            <a:graphicFrameLocks noGrp="1"/>
          </p:cNvGraphicFramePr>
          <p:nvPr>
            <p:extLst>
              <p:ext uri="{D42A27DB-BD31-4B8C-83A1-F6EECF244321}">
                <p14:modId xmlns:p14="http://schemas.microsoft.com/office/powerpoint/2010/main" val="529911883"/>
              </p:ext>
            </p:extLst>
          </p:nvPr>
        </p:nvGraphicFramePr>
        <p:xfrm>
          <a:off x="573278" y="703082"/>
          <a:ext cx="3634538" cy="2350770"/>
        </p:xfrm>
        <a:graphic>
          <a:graphicData uri="http://schemas.openxmlformats.org/drawingml/2006/table">
            <a:tbl>
              <a:tblPr firstRow="1" firstCol="1" bandRow="1">
                <a:tableStyleId>{5C22544A-7EE6-4342-B048-85BDC9FD1C3A}</a:tableStyleId>
              </a:tblPr>
              <a:tblGrid>
                <a:gridCol w="3634538">
                  <a:extLst>
                    <a:ext uri="{9D8B030D-6E8A-4147-A177-3AD203B41FA5}">
                      <a16:colId xmlns:a16="http://schemas.microsoft.com/office/drawing/2014/main" val="4197659045"/>
                    </a:ext>
                  </a:extLst>
                </a:gridCol>
              </a:tblGrid>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Alpha Enterprises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4511673"/>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Anamatrix Instruments Technologies Private Limited</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6580537"/>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Bio Bee Tech</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1343350"/>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C. R. Instruments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0317068"/>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Control Scientific Works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361416"/>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Culture Instruments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2597668"/>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Heatron Industrial Heaters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2879291"/>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Manasa Agencies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0678194"/>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NRI Technologies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0640706"/>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Raghavendra Scientific Works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6797257"/>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Servewell Instruments Private Limited</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6727151"/>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Shree Krishna Scientific Equipment Suppliers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2103638"/>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Srinivasa Products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2409568"/>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Vijay Enterprises</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5499189"/>
                  </a:ext>
                </a:extLst>
              </a:tr>
              <a:tr h="150185">
                <a:tc>
                  <a:txBody>
                    <a:bodyPr/>
                    <a:lstStyle/>
                    <a:p>
                      <a:pPr marL="342900" lvl="0" indent="-342900">
                        <a:lnSpc>
                          <a:spcPct val="115000"/>
                        </a:lnSpc>
                        <a:spcAft>
                          <a:spcPts val="0"/>
                        </a:spcAft>
                        <a:buFont typeface="Symbol" panose="05050102010706020507" pitchFamily="18" charset="2"/>
                        <a:buChar char=""/>
                      </a:pPr>
                      <a:r>
                        <a:rPr lang="en-IN" sz="950" dirty="0">
                          <a:solidFill>
                            <a:schemeClr val="bg1"/>
                          </a:solidFill>
                          <a:effectLst/>
                          <a:latin typeface="Calibri" panose="020F0502020204030204" pitchFamily="34" charset="0"/>
                          <a:cs typeface="Calibri" panose="020F0502020204030204" pitchFamily="34" charset="0"/>
                        </a:rPr>
                        <a:t>Muhlenbau </a:t>
                      </a:r>
                      <a:r>
                        <a:rPr lang="en-IN" sz="950">
                          <a:solidFill>
                            <a:schemeClr val="bg1"/>
                          </a:solidFill>
                          <a:effectLst/>
                          <a:latin typeface="Calibri" panose="020F0502020204030204" pitchFamily="34" charset="0"/>
                          <a:cs typeface="Calibri" panose="020F0502020204030204" pitchFamily="34" charset="0"/>
                        </a:rPr>
                        <a:t>Equipments</a:t>
                      </a:r>
                      <a:r>
                        <a:rPr lang="en-IN" sz="950" dirty="0">
                          <a:solidFill>
                            <a:schemeClr val="bg1"/>
                          </a:solidFill>
                          <a:effectLst/>
                          <a:latin typeface="Calibri" panose="020F0502020204030204" pitchFamily="34" charset="0"/>
                          <a:cs typeface="Calibri" panose="020F0502020204030204" pitchFamily="34" charset="0"/>
                        </a:rPr>
                        <a:t> (P) Ltd</a:t>
                      </a:r>
                      <a:endParaRPr lang="en-IN" sz="9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3384510"/>
                  </a:ext>
                </a:extLst>
              </a:tr>
            </a:tbl>
          </a:graphicData>
        </a:graphic>
      </p:graphicFrame>
      <p:sp>
        <p:nvSpPr>
          <p:cNvPr id="11" name="Rectangle 10">
            <a:extLst>
              <a:ext uri="{FF2B5EF4-FFF2-40B4-BE49-F238E27FC236}">
                <a16:creationId xmlns:a16="http://schemas.microsoft.com/office/drawing/2014/main" id="{01A901D4-AE23-4BC4-83B7-5E13E9E76409}"/>
              </a:ext>
            </a:extLst>
          </p:cNvPr>
          <p:cNvSpPr/>
          <p:nvPr/>
        </p:nvSpPr>
        <p:spPr>
          <a:xfrm>
            <a:off x="573278" y="364528"/>
            <a:ext cx="1272208" cy="338554"/>
          </a:xfrm>
          <a:prstGeom prst="rect">
            <a:avLst/>
          </a:prstGeom>
        </p:spPr>
        <p:txBody>
          <a:bodyPr wrap="none">
            <a:spAutoFit/>
          </a:bodyPr>
          <a:lstStyle/>
          <a:p>
            <a:r>
              <a:rPr lang="en-IN" sz="1600" b="1" dirty="0">
                <a:solidFill>
                  <a:schemeClr val="bg1"/>
                </a:solidFill>
                <a:latin typeface="Calibri" panose="020F0502020204030204" pitchFamily="34" charset="0"/>
                <a:cs typeface="Calibri" panose="020F0502020204030204" pitchFamily="34" charset="0"/>
              </a:rPr>
              <a:t>Dealers</a:t>
            </a:r>
            <a:r>
              <a:rPr lang="en-IN" sz="1600" b="1" dirty="0">
                <a:solidFill>
                  <a:schemeClr val="bg1"/>
                </a:solidFill>
              </a:rPr>
              <a:t> are:</a:t>
            </a:r>
          </a:p>
        </p:txBody>
      </p:sp>
      <p:graphicFrame>
        <p:nvGraphicFramePr>
          <p:cNvPr id="12" name="Table 11">
            <a:extLst>
              <a:ext uri="{FF2B5EF4-FFF2-40B4-BE49-F238E27FC236}">
                <a16:creationId xmlns:a16="http://schemas.microsoft.com/office/drawing/2014/main" id="{5AF7FDCB-96A6-4CAC-BEBB-B3C0F1E0CF11}"/>
              </a:ext>
            </a:extLst>
          </p:cNvPr>
          <p:cNvGraphicFramePr>
            <a:graphicFrameLocks noGrp="1"/>
          </p:cNvGraphicFramePr>
          <p:nvPr>
            <p:extLst>
              <p:ext uri="{D42A27DB-BD31-4B8C-83A1-F6EECF244321}">
                <p14:modId xmlns:p14="http://schemas.microsoft.com/office/powerpoint/2010/main" val="603127096"/>
              </p:ext>
            </p:extLst>
          </p:nvPr>
        </p:nvGraphicFramePr>
        <p:xfrm>
          <a:off x="589892" y="3391539"/>
          <a:ext cx="4660150" cy="3134360"/>
        </p:xfrm>
        <a:graphic>
          <a:graphicData uri="http://schemas.openxmlformats.org/drawingml/2006/table">
            <a:tbl>
              <a:tblPr firstRow="1" firstCol="1" bandRow="1">
                <a:tableStyleId>{5C22544A-7EE6-4342-B048-85BDC9FD1C3A}</a:tableStyleId>
              </a:tblPr>
              <a:tblGrid>
                <a:gridCol w="4660150">
                  <a:extLst>
                    <a:ext uri="{9D8B030D-6E8A-4147-A177-3AD203B41FA5}">
                      <a16:colId xmlns:a16="http://schemas.microsoft.com/office/drawing/2014/main" val="1010452474"/>
                    </a:ext>
                  </a:extLst>
                </a:gridCol>
              </a:tblGrid>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Ace Bright (India) Pharma </a:t>
                      </a:r>
                      <a:r>
                        <a:rPr lang="en-IN" sz="950" b="1" kern="1200" dirty="0" err="1">
                          <a:solidFill>
                            <a:schemeClr val="bg1"/>
                          </a:solidFill>
                          <a:effectLst/>
                          <a:latin typeface="Calibri" panose="020F0502020204030204" pitchFamily="34" charset="0"/>
                          <a:ea typeface="+mn-ea"/>
                          <a:cs typeface="Calibri" panose="020F0502020204030204" pitchFamily="34" charset="0"/>
                        </a:rPr>
                        <a:t>Pvt.</a:t>
                      </a:r>
                      <a:r>
                        <a:rPr lang="en-IN" sz="950" b="1" kern="1200" dirty="0">
                          <a:solidFill>
                            <a:schemeClr val="bg1"/>
                          </a:solidFill>
                          <a:effectLst/>
                          <a:latin typeface="Calibri" panose="020F0502020204030204" pitchFamily="34" charset="0"/>
                          <a:ea typeface="+mn-ea"/>
                          <a:cs typeface="Calibri" panose="020F0502020204030204" pitchFamily="34" charset="0"/>
                        </a:rPr>
                        <a:t>, Ltd.,</a:t>
                      </a: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9524386"/>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err="1">
                          <a:solidFill>
                            <a:schemeClr val="bg1"/>
                          </a:solidFill>
                          <a:effectLst/>
                          <a:latin typeface="Calibri" panose="020F0502020204030204" pitchFamily="34" charset="0"/>
                          <a:ea typeface="+mn-ea"/>
                          <a:cs typeface="Calibri" panose="020F0502020204030204" pitchFamily="34" charset="0"/>
                        </a:rPr>
                        <a:t>Altech</a:t>
                      </a:r>
                      <a:r>
                        <a:rPr lang="en-IN" sz="950" b="1" kern="1200" dirty="0">
                          <a:solidFill>
                            <a:schemeClr val="bg1"/>
                          </a:solidFill>
                          <a:effectLst/>
                          <a:latin typeface="Calibri" panose="020F0502020204030204" pitchFamily="34" charset="0"/>
                          <a:ea typeface="+mn-ea"/>
                          <a:cs typeface="Calibri" panose="020F0502020204030204" pitchFamily="34" charset="0"/>
                        </a:rPr>
                        <a:t> Biotechnology Pvt Ltd</a:t>
                      </a: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4734419"/>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Bangalore Analytical Research Centre</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9120308"/>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err="1">
                          <a:solidFill>
                            <a:schemeClr val="bg1"/>
                          </a:solidFill>
                          <a:effectLst/>
                          <a:latin typeface="Calibri" panose="020F0502020204030204" pitchFamily="34" charset="0"/>
                          <a:ea typeface="+mn-ea"/>
                          <a:cs typeface="Calibri" panose="020F0502020204030204" pitchFamily="34" charset="0"/>
                        </a:rPr>
                        <a:t>Benir</a:t>
                      </a:r>
                      <a:r>
                        <a:rPr lang="en-IN" sz="950" b="1" kern="1200" dirty="0">
                          <a:solidFill>
                            <a:schemeClr val="bg1"/>
                          </a:solidFill>
                          <a:effectLst/>
                          <a:latin typeface="Calibri" panose="020F0502020204030204" pitchFamily="34" charset="0"/>
                          <a:ea typeface="+mn-ea"/>
                          <a:cs typeface="Calibri" panose="020F0502020204030204" pitchFamily="34" charset="0"/>
                        </a:rPr>
                        <a:t> E-Store Solution Private Limited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6379706"/>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Bill Forge Private Limited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5621803"/>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Blue Neem Medical Devices </a:t>
                      </a:r>
                      <a:r>
                        <a:rPr lang="en-IN" sz="950" b="1" kern="1200" dirty="0" err="1">
                          <a:solidFill>
                            <a:schemeClr val="bg1"/>
                          </a:solidFill>
                          <a:effectLst/>
                          <a:latin typeface="Calibri" panose="020F0502020204030204" pitchFamily="34" charset="0"/>
                          <a:ea typeface="+mn-ea"/>
                          <a:cs typeface="Calibri" panose="020F0502020204030204" pitchFamily="34" charset="0"/>
                        </a:rPr>
                        <a:t>Pvt.</a:t>
                      </a:r>
                      <a:r>
                        <a:rPr lang="en-IN" sz="950" b="1" kern="1200" dirty="0">
                          <a:solidFill>
                            <a:schemeClr val="bg1"/>
                          </a:solidFill>
                          <a:effectLst/>
                          <a:latin typeface="Calibri" panose="020F0502020204030204" pitchFamily="34" charset="0"/>
                          <a:ea typeface="+mn-ea"/>
                          <a:cs typeface="Calibri" panose="020F0502020204030204" pitchFamily="34" charset="0"/>
                        </a:rPr>
                        <a:t>, Ltd.,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7480004"/>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Biocon Limited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0473606"/>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Brindavan Roller </a:t>
                      </a:r>
                      <a:r>
                        <a:rPr lang="en-IN" sz="950" b="1" kern="1200" dirty="0" err="1">
                          <a:solidFill>
                            <a:schemeClr val="bg1"/>
                          </a:solidFill>
                          <a:effectLst/>
                          <a:latin typeface="Calibri" panose="020F0502020204030204" pitchFamily="34" charset="0"/>
                          <a:ea typeface="+mn-ea"/>
                          <a:cs typeface="Calibri" panose="020F0502020204030204" pitchFamily="34" charset="0"/>
                        </a:rPr>
                        <a:t>Pvt.</a:t>
                      </a:r>
                      <a:r>
                        <a:rPr lang="en-IN" sz="950" b="1" kern="1200" dirty="0">
                          <a:solidFill>
                            <a:schemeClr val="bg1"/>
                          </a:solidFill>
                          <a:effectLst/>
                          <a:latin typeface="Calibri" panose="020F0502020204030204" pitchFamily="34" charset="0"/>
                          <a:ea typeface="+mn-ea"/>
                          <a:cs typeface="Calibri" panose="020F0502020204030204" pitchFamily="34" charset="0"/>
                        </a:rPr>
                        <a:t>, Ltd.,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3451479"/>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Brilliant Bio Pharma </a:t>
                      </a:r>
                      <a:r>
                        <a:rPr lang="en-IN" sz="950" b="1" kern="1200" dirty="0" err="1">
                          <a:solidFill>
                            <a:schemeClr val="bg1"/>
                          </a:solidFill>
                          <a:effectLst/>
                          <a:latin typeface="Calibri" panose="020F0502020204030204" pitchFamily="34" charset="0"/>
                          <a:ea typeface="+mn-ea"/>
                          <a:cs typeface="Calibri" panose="020F0502020204030204" pitchFamily="34" charset="0"/>
                        </a:rPr>
                        <a:t>Pvt.</a:t>
                      </a:r>
                      <a:r>
                        <a:rPr lang="en-IN" sz="950" b="1" kern="1200" dirty="0">
                          <a:solidFill>
                            <a:schemeClr val="bg1"/>
                          </a:solidFill>
                          <a:effectLst/>
                          <a:latin typeface="Calibri" panose="020F0502020204030204" pitchFamily="34" charset="0"/>
                          <a:ea typeface="+mn-ea"/>
                          <a:cs typeface="Calibri" panose="020F0502020204030204" pitchFamily="34" charset="0"/>
                        </a:rPr>
                        <a:t>, Ltd.,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7696187"/>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Deutsch India Power Connectors</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210734"/>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err="1">
                          <a:solidFill>
                            <a:schemeClr val="bg1"/>
                          </a:solidFill>
                          <a:effectLst/>
                          <a:latin typeface="Calibri" panose="020F0502020204030204" pitchFamily="34" charset="0"/>
                          <a:ea typeface="+mn-ea"/>
                          <a:cs typeface="Calibri" panose="020F0502020204030204" pitchFamily="34" charset="0"/>
                        </a:rPr>
                        <a:t>Gooly</a:t>
                      </a:r>
                      <a:r>
                        <a:rPr lang="en-IN" sz="950" b="1" kern="1200" dirty="0">
                          <a:solidFill>
                            <a:schemeClr val="bg1"/>
                          </a:solidFill>
                          <a:effectLst/>
                          <a:latin typeface="Calibri" panose="020F0502020204030204" pitchFamily="34" charset="0"/>
                          <a:ea typeface="+mn-ea"/>
                          <a:cs typeface="Calibri" panose="020F0502020204030204" pitchFamily="34" charset="0"/>
                        </a:rPr>
                        <a:t> Consultancy Services</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0817986"/>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KDDL Hands division II</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1943979"/>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err="1">
                          <a:solidFill>
                            <a:schemeClr val="bg1"/>
                          </a:solidFill>
                          <a:effectLst/>
                          <a:latin typeface="Calibri" panose="020F0502020204030204" pitchFamily="34" charset="0"/>
                          <a:ea typeface="+mn-ea"/>
                          <a:cs typeface="Calibri" panose="020F0502020204030204" pitchFamily="34" charset="0"/>
                        </a:rPr>
                        <a:t>Likith</a:t>
                      </a:r>
                      <a:r>
                        <a:rPr lang="en-IN" sz="950" b="1" kern="1200" dirty="0">
                          <a:solidFill>
                            <a:schemeClr val="bg1"/>
                          </a:solidFill>
                          <a:effectLst/>
                          <a:latin typeface="Calibri" panose="020F0502020204030204" pitchFamily="34" charset="0"/>
                          <a:ea typeface="+mn-ea"/>
                          <a:cs typeface="Calibri" panose="020F0502020204030204" pitchFamily="34" charset="0"/>
                        </a:rPr>
                        <a:t> </a:t>
                      </a:r>
                      <a:r>
                        <a:rPr lang="en-IN" sz="950" b="1" kern="1200" dirty="0" err="1">
                          <a:solidFill>
                            <a:schemeClr val="bg1"/>
                          </a:solidFill>
                          <a:effectLst/>
                          <a:latin typeface="Calibri" panose="020F0502020204030204" pitchFamily="34" charset="0"/>
                          <a:ea typeface="+mn-ea"/>
                          <a:cs typeface="Calibri" panose="020F0502020204030204" pitchFamily="34" charset="0"/>
                        </a:rPr>
                        <a:t>Agro</a:t>
                      </a:r>
                      <a:r>
                        <a:rPr lang="en-IN" sz="950" b="1" kern="1200" dirty="0">
                          <a:solidFill>
                            <a:schemeClr val="bg1"/>
                          </a:solidFill>
                          <a:effectLst/>
                          <a:latin typeface="Calibri" panose="020F0502020204030204" pitchFamily="34" charset="0"/>
                          <a:ea typeface="+mn-ea"/>
                          <a:cs typeface="Calibri" panose="020F0502020204030204" pitchFamily="34" charset="0"/>
                        </a:rPr>
                        <a:t> Foods Private Limited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8584526"/>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Manan Health Care Pvt Ltd.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2164196"/>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Ozone Scientific</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5135882"/>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RBI Technical Services</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1758098"/>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Raghavendra Spectro Metallurgical Laboratory</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761503"/>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Shakthi </a:t>
                      </a:r>
                      <a:r>
                        <a:rPr lang="en-IN" sz="950" b="1" kern="1200" dirty="0" err="1">
                          <a:solidFill>
                            <a:schemeClr val="bg1"/>
                          </a:solidFill>
                          <a:effectLst/>
                          <a:latin typeface="Calibri" panose="020F0502020204030204" pitchFamily="34" charset="0"/>
                          <a:ea typeface="+mn-ea"/>
                          <a:cs typeface="Calibri" panose="020F0502020204030204" pitchFamily="34" charset="0"/>
                        </a:rPr>
                        <a:t>Krian</a:t>
                      </a:r>
                      <a:r>
                        <a:rPr lang="en-IN" sz="950" b="1" kern="1200" dirty="0">
                          <a:solidFill>
                            <a:schemeClr val="bg1"/>
                          </a:solidFill>
                          <a:effectLst/>
                          <a:latin typeface="Calibri" panose="020F0502020204030204" pitchFamily="34" charset="0"/>
                          <a:ea typeface="+mn-ea"/>
                          <a:cs typeface="Calibri" panose="020F0502020204030204" pitchFamily="34" charset="0"/>
                        </a:rPr>
                        <a:t> Foods </a:t>
                      </a:r>
                      <a:r>
                        <a:rPr lang="en-IN" sz="950" b="1" kern="1200" dirty="0" err="1">
                          <a:solidFill>
                            <a:schemeClr val="bg1"/>
                          </a:solidFill>
                          <a:effectLst/>
                          <a:latin typeface="Calibri" panose="020F0502020204030204" pitchFamily="34" charset="0"/>
                          <a:ea typeface="+mn-ea"/>
                          <a:cs typeface="Calibri" panose="020F0502020204030204" pitchFamily="34" charset="0"/>
                        </a:rPr>
                        <a:t>Pvt.</a:t>
                      </a:r>
                      <a:r>
                        <a:rPr lang="en-IN" sz="950" b="1" kern="1200" dirty="0">
                          <a:solidFill>
                            <a:schemeClr val="bg1"/>
                          </a:solidFill>
                          <a:effectLst/>
                          <a:latin typeface="Calibri" panose="020F0502020204030204" pitchFamily="34" charset="0"/>
                          <a:ea typeface="+mn-ea"/>
                          <a:cs typeface="Calibri" panose="020F0502020204030204" pitchFamily="34" charset="0"/>
                        </a:rPr>
                        <a:t>, Ltd.,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8368255"/>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err="1">
                          <a:solidFill>
                            <a:schemeClr val="bg1"/>
                          </a:solidFill>
                          <a:effectLst/>
                          <a:latin typeface="Calibri" panose="020F0502020204030204" pitchFamily="34" charset="0"/>
                          <a:ea typeface="+mn-ea"/>
                          <a:cs typeface="Calibri" panose="020F0502020204030204" pitchFamily="34" charset="0"/>
                        </a:rPr>
                        <a:t>Sree</a:t>
                      </a:r>
                      <a:r>
                        <a:rPr lang="en-IN" sz="950" b="1" kern="1200" dirty="0">
                          <a:solidFill>
                            <a:schemeClr val="bg1"/>
                          </a:solidFill>
                          <a:effectLst/>
                          <a:latin typeface="Calibri" panose="020F0502020204030204" pitchFamily="34" charset="0"/>
                          <a:ea typeface="+mn-ea"/>
                          <a:cs typeface="Calibri" panose="020F0502020204030204" pitchFamily="34" charset="0"/>
                        </a:rPr>
                        <a:t> Krishna Beverages</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5968577"/>
                  </a:ext>
                </a:extLst>
              </a:tr>
              <a:tr h="137162">
                <a:tc>
                  <a:txBody>
                    <a:bodyPr/>
                    <a:lstStyle/>
                    <a:p>
                      <a:pPr marL="342900" lvl="0" indent="-342900" algn="l" defTabSz="457200" rtl="0" eaLnBrk="1" latinLnBrk="0" hangingPunct="1">
                        <a:lnSpc>
                          <a:spcPct val="115000"/>
                        </a:lnSpc>
                        <a:spcAft>
                          <a:spcPts val="0"/>
                        </a:spcAft>
                        <a:buFont typeface="Symbol" panose="05050102010706020507" pitchFamily="18" charset="2"/>
                        <a:buChar char=""/>
                      </a:pPr>
                      <a:r>
                        <a:rPr lang="en-IN" sz="950" b="1" kern="1200" dirty="0">
                          <a:solidFill>
                            <a:schemeClr val="bg1"/>
                          </a:solidFill>
                          <a:effectLst/>
                          <a:latin typeface="Calibri" panose="020F0502020204030204" pitchFamily="34" charset="0"/>
                          <a:ea typeface="+mn-ea"/>
                          <a:cs typeface="Calibri" panose="020F0502020204030204" pitchFamily="34" charset="0"/>
                        </a:rPr>
                        <a:t>Sunil </a:t>
                      </a:r>
                      <a:r>
                        <a:rPr lang="en-IN" sz="950" b="1" kern="1200" dirty="0" err="1">
                          <a:solidFill>
                            <a:schemeClr val="bg1"/>
                          </a:solidFill>
                          <a:effectLst/>
                          <a:latin typeface="Calibri" panose="020F0502020204030204" pitchFamily="34" charset="0"/>
                          <a:ea typeface="+mn-ea"/>
                          <a:cs typeface="Calibri" panose="020F0502020204030204" pitchFamily="34" charset="0"/>
                        </a:rPr>
                        <a:t>Agro</a:t>
                      </a:r>
                      <a:r>
                        <a:rPr lang="en-IN" sz="950" b="1" kern="1200" dirty="0">
                          <a:solidFill>
                            <a:schemeClr val="bg1"/>
                          </a:solidFill>
                          <a:effectLst/>
                          <a:latin typeface="Calibri" panose="020F0502020204030204" pitchFamily="34" charset="0"/>
                          <a:ea typeface="+mn-ea"/>
                          <a:cs typeface="Calibri" panose="020F0502020204030204" pitchFamily="34" charset="0"/>
                        </a:rPr>
                        <a:t> Foods  Limited-Unit II</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397428"/>
                  </a:ext>
                </a:extLst>
              </a:tr>
            </a:tbl>
          </a:graphicData>
        </a:graphic>
      </p:graphicFrame>
      <p:sp>
        <p:nvSpPr>
          <p:cNvPr id="14" name="Rectangle 13">
            <a:extLst>
              <a:ext uri="{FF2B5EF4-FFF2-40B4-BE49-F238E27FC236}">
                <a16:creationId xmlns:a16="http://schemas.microsoft.com/office/drawing/2014/main" id="{3A2BC947-2533-486C-B615-8641E8367E20}"/>
              </a:ext>
            </a:extLst>
          </p:cNvPr>
          <p:cNvSpPr/>
          <p:nvPr/>
        </p:nvSpPr>
        <p:spPr>
          <a:xfrm>
            <a:off x="573278" y="3052985"/>
            <a:ext cx="6096000" cy="338554"/>
          </a:xfrm>
          <a:prstGeom prst="rect">
            <a:avLst/>
          </a:prstGeom>
        </p:spPr>
        <p:txBody>
          <a:bodyPr>
            <a:spAutoFit/>
          </a:bodyPr>
          <a:lstStyle/>
          <a:p>
            <a:pPr lvl="0" fontAlgn="base">
              <a:spcBef>
                <a:spcPct val="0"/>
              </a:spcBef>
              <a:spcAft>
                <a:spcPct val="0"/>
              </a:spcAft>
            </a:pPr>
            <a:r>
              <a:rPr lang="en-US" altLang="en-US" sz="1600" b="1" dirty="0">
                <a:solidFill>
                  <a:schemeClr val="bg1"/>
                </a:solidFill>
                <a:latin typeface="Calibri" panose="020F0502020204030204" pitchFamily="34" charset="0"/>
                <a:cs typeface="Calibri" panose="020F0502020204030204" pitchFamily="34" charset="0"/>
              </a:rPr>
              <a:t>Some of the Pharma, Food Processing and Water Plant Companies are </a:t>
            </a:r>
          </a:p>
        </p:txBody>
      </p:sp>
    </p:spTree>
    <p:extLst>
      <p:ext uri="{BB962C8B-B14F-4D97-AF65-F5344CB8AC3E}">
        <p14:creationId xmlns:p14="http://schemas.microsoft.com/office/powerpoint/2010/main" val="39416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E6712A-A1B9-4451-A599-4154944F147C}"/>
              </a:ext>
            </a:extLst>
          </p:cNvPr>
          <p:cNvPicPr/>
          <p:nvPr/>
        </p:nvPicPr>
        <p:blipFill>
          <a:blip r:embed="rId2" cstate="print"/>
          <a:stretch>
            <a:fillRect/>
          </a:stretch>
        </p:blipFill>
        <p:spPr bwMode="auto">
          <a:xfrm>
            <a:off x="3503364" y="0"/>
            <a:ext cx="5245220" cy="6858000"/>
          </a:xfrm>
          <a:prstGeom prst="rect">
            <a:avLst/>
          </a:prstGeom>
          <a:noFill/>
          <a:ln w="31750" cap="sq">
            <a:noFill/>
            <a:miter lim="800000"/>
          </a:ln>
        </p:spPr>
      </p:pic>
      <p:sp>
        <p:nvSpPr>
          <p:cNvPr id="3" name="Rectangle 2">
            <a:extLst>
              <a:ext uri="{FF2B5EF4-FFF2-40B4-BE49-F238E27FC236}">
                <a16:creationId xmlns:a16="http://schemas.microsoft.com/office/drawing/2014/main" id="{3113950C-AF18-4B19-94D2-F28CF2D4229C}"/>
              </a:ext>
            </a:extLst>
          </p:cNvPr>
          <p:cNvSpPr/>
          <p:nvPr/>
        </p:nvSpPr>
        <p:spPr>
          <a:xfrm>
            <a:off x="1062468" y="213820"/>
            <a:ext cx="19543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ISO 9001 - 2015 </a:t>
            </a:r>
            <a:endParaRPr lang="en-IN" b="1" dirty="0">
              <a:solidFill>
                <a:schemeClr val="bg1"/>
              </a:solidFill>
              <a:latin typeface="Arial" panose="020B0604020202020204" pitchFamily="34" charset="0"/>
              <a:cs typeface="Arial" panose="020B0604020202020204" pitchFamily="34" charset="0"/>
            </a:endParaRPr>
          </a:p>
        </p:txBody>
      </p:sp>
      <p:pic>
        <p:nvPicPr>
          <p:cNvPr id="12" name="Picture 2">
            <a:extLst>
              <a:ext uri="{FF2B5EF4-FFF2-40B4-BE49-F238E27FC236}">
                <a16:creationId xmlns:a16="http://schemas.microsoft.com/office/drawing/2014/main" id="{E6895EE2-2155-4EDA-818E-DF66B9158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525" y="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241079"/>
      </p:ext>
    </p:extLst>
  </p:cSld>
  <p:clrMapOvr>
    <a:masterClrMapping/>
  </p:clrMapOvr>
  <mc:AlternateContent xmlns:mc="http://schemas.openxmlformats.org/markup-compatibility/2006" xmlns:p14="http://schemas.microsoft.com/office/powerpoint/2010/main">
    <mc:Choice Requires="p14">
      <p:transition spd="slow" p14:dur="2000" advTm="6055"/>
    </mc:Choice>
    <mc:Fallback xmlns="">
      <p:transition spd="slow" advTm="60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EDC5778D-7BA3-4F43-A34F-D32E8634C2B6}"/>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6563" b="8686"/>
          <a:stretch/>
        </p:blipFill>
        <p:spPr>
          <a:xfrm>
            <a:off x="20" y="10"/>
            <a:ext cx="12191980" cy="6857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9" name="Rectangle 8">
            <a:extLst>
              <a:ext uri="{FF2B5EF4-FFF2-40B4-BE49-F238E27FC236}">
                <a16:creationId xmlns:a16="http://schemas.microsoft.com/office/drawing/2014/main" id="{E7CFF4E6-80F1-43EA-BE8D-64E2B6243F0A}"/>
              </a:ext>
            </a:extLst>
          </p:cNvPr>
          <p:cNvSpPr/>
          <p:nvPr/>
        </p:nvSpPr>
        <p:spPr>
          <a:xfrm>
            <a:off x="1371600" y="3014139"/>
            <a:ext cx="9448800" cy="182509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100" b="1" cap="all" dirty="0">
                <a:solidFill>
                  <a:schemeClr val="bg1"/>
                </a:solidFill>
                <a:latin typeface="+mj-lt"/>
                <a:ea typeface="+mj-ea"/>
                <a:cs typeface="+mj-cs"/>
              </a:rPr>
              <a:t>Model-“Platino 2.0 Fiber”with 4 KW IPG source</a:t>
            </a:r>
          </a:p>
        </p:txBody>
      </p:sp>
      <p:pic>
        <p:nvPicPr>
          <p:cNvPr id="21" name="Picture 2">
            <a:extLst>
              <a:ext uri="{FF2B5EF4-FFF2-40B4-BE49-F238E27FC236}">
                <a16:creationId xmlns:a16="http://schemas.microsoft.com/office/drawing/2014/main" id="{12937C8B-BC53-4F1C-B3DA-D3AFCD96A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733" y="40000"/>
            <a:ext cx="980845" cy="79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446720"/>
      </p:ext>
    </p:extLst>
  </p:cSld>
  <p:clrMapOvr>
    <a:masterClrMapping/>
  </p:clrMapOvr>
  <mc:AlternateContent xmlns:mc="http://schemas.openxmlformats.org/markup-compatibility/2006" xmlns:p14="http://schemas.microsoft.com/office/powerpoint/2010/main">
    <mc:Choice Requires="p14">
      <p:transition spd="slow" p14:dur="2000" advTm="6239"/>
    </mc:Choice>
    <mc:Fallback xmlns="">
      <p:transition spd="slow" advTm="6239"/>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218</TotalTime>
  <Words>6900</Words>
  <Application>Microsoft Office PowerPoint</Application>
  <PresentationFormat>Widescreen</PresentationFormat>
  <Paragraphs>1302</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vt:lpstr>
      <vt:lpstr>Calibri</vt:lpstr>
      <vt:lpstr>Calibri</vt:lpstr>
      <vt:lpstr>Century Gothic</vt:lpstr>
      <vt:lpstr>Symbol</vt:lpstr>
      <vt:lpstr>Times New Roman</vt:lpstr>
      <vt:lpstr>Wingdings 3</vt:lpstr>
      <vt:lpstr>Ion</vt:lpstr>
      <vt:lpstr>HEAT CONTROL INSTRUMENTS AND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CONTROL INSTRUMENTS AND SERVICES </dc:title>
  <dc:creator>Admin</dc:creator>
  <cp:lastModifiedBy>Narayan Narayan</cp:lastModifiedBy>
  <cp:revision>15</cp:revision>
  <dcterms:created xsi:type="dcterms:W3CDTF">2020-12-02T10:10:54Z</dcterms:created>
  <dcterms:modified xsi:type="dcterms:W3CDTF">2020-12-03T06:03:48Z</dcterms:modified>
</cp:coreProperties>
</file>